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>
      <a:defRPr lang="en-US" sz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9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9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9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9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4" Type="http://schemas.openxmlformats.org/officeDocument/2006/relationships/notesSlide" Target="../notesSlides/notesSlide5.xml"/><Relationship Id="rId63" Type="http://schemas.openxmlformats.org/officeDocument/2006/relationships/slideLayout" Target="../slideLayouts/slideLayout1.xml"/><Relationship Id="rId62" Type="http://schemas.openxmlformats.org/officeDocument/2006/relationships/tags" Target="../tags/tag81.xml"/><Relationship Id="rId61" Type="http://schemas.openxmlformats.org/officeDocument/2006/relationships/tags" Target="../tags/tag80.xml"/><Relationship Id="rId60" Type="http://schemas.openxmlformats.org/officeDocument/2006/relationships/tags" Target="../tags/tag79.xml"/><Relationship Id="rId6" Type="http://schemas.openxmlformats.org/officeDocument/2006/relationships/tags" Target="../tags/tag25.xml"/><Relationship Id="rId59" Type="http://schemas.openxmlformats.org/officeDocument/2006/relationships/tags" Target="../tags/tag78.xml"/><Relationship Id="rId58" Type="http://schemas.openxmlformats.org/officeDocument/2006/relationships/tags" Target="../tags/tag77.xml"/><Relationship Id="rId57" Type="http://schemas.openxmlformats.org/officeDocument/2006/relationships/tags" Target="../tags/tag76.xml"/><Relationship Id="rId56" Type="http://schemas.openxmlformats.org/officeDocument/2006/relationships/tags" Target="../tags/tag75.xml"/><Relationship Id="rId55" Type="http://schemas.openxmlformats.org/officeDocument/2006/relationships/tags" Target="../tags/tag74.xml"/><Relationship Id="rId54" Type="http://schemas.openxmlformats.org/officeDocument/2006/relationships/tags" Target="../tags/tag73.xml"/><Relationship Id="rId53" Type="http://schemas.openxmlformats.org/officeDocument/2006/relationships/tags" Target="../tags/tag72.xml"/><Relationship Id="rId52" Type="http://schemas.openxmlformats.org/officeDocument/2006/relationships/tags" Target="../tags/tag71.xml"/><Relationship Id="rId51" Type="http://schemas.openxmlformats.org/officeDocument/2006/relationships/tags" Target="../tags/tag70.xml"/><Relationship Id="rId50" Type="http://schemas.openxmlformats.org/officeDocument/2006/relationships/tags" Target="../tags/tag69.xml"/><Relationship Id="rId5" Type="http://schemas.openxmlformats.org/officeDocument/2006/relationships/tags" Target="../tags/tag24.xml"/><Relationship Id="rId49" Type="http://schemas.openxmlformats.org/officeDocument/2006/relationships/tags" Target="../tags/tag68.xml"/><Relationship Id="rId48" Type="http://schemas.openxmlformats.org/officeDocument/2006/relationships/tags" Target="../tags/tag67.xml"/><Relationship Id="rId47" Type="http://schemas.openxmlformats.org/officeDocument/2006/relationships/tags" Target="../tags/tag66.xml"/><Relationship Id="rId46" Type="http://schemas.openxmlformats.org/officeDocument/2006/relationships/tags" Target="../tags/tag65.xml"/><Relationship Id="rId45" Type="http://schemas.openxmlformats.org/officeDocument/2006/relationships/tags" Target="../tags/tag64.xml"/><Relationship Id="rId44" Type="http://schemas.openxmlformats.org/officeDocument/2006/relationships/tags" Target="../tags/tag63.xml"/><Relationship Id="rId43" Type="http://schemas.openxmlformats.org/officeDocument/2006/relationships/tags" Target="../tags/tag62.xml"/><Relationship Id="rId42" Type="http://schemas.openxmlformats.org/officeDocument/2006/relationships/tags" Target="../tags/tag61.xml"/><Relationship Id="rId41" Type="http://schemas.openxmlformats.org/officeDocument/2006/relationships/tags" Target="../tags/tag60.xml"/><Relationship Id="rId40" Type="http://schemas.openxmlformats.org/officeDocument/2006/relationships/tags" Target="../tags/tag59.xml"/><Relationship Id="rId4" Type="http://schemas.openxmlformats.org/officeDocument/2006/relationships/tags" Target="../tags/tag23.xml"/><Relationship Id="rId39" Type="http://schemas.openxmlformats.org/officeDocument/2006/relationships/tags" Target="../tags/tag58.xml"/><Relationship Id="rId38" Type="http://schemas.openxmlformats.org/officeDocument/2006/relationships/tags" Target="../tags/tag57.xml"/><Relationship Id="rId37" Type="http://schemas.openxmlformats.org/officeDocument/2006/relationships/tags" Target="../tags/tag56.xml"/><Relationship Id="rId36" Type="http://schemas.openxmlformats.org/officeDocument/2006/relationships/tags" Target="../tags/tag55.xml"/><Relationship Id="rId35" Type="http://schemas.openxmlformats.org/officeDocument/2006/relationships/tags" Target="../tags/tag54.xml"/><Relationship Id="rId34" Type="http://schemas.openxmlformats.org/officeDocument/2006/relationships/tags" Target="../tags/tag53.xml"/><Relationship Id="rId33" Type="http://schemas.openxmlformats.org/officeDocument/2006/relationships/tags" Target="../tags/tag52.xml"/><Relationship Id="rId32" Type="http://schemas.openxmlformats.org/officeDocument/2006/relationships/tags" Target="../tags/tag51.xml"/><Relationship Id="rId31" Type="http://schemas.openxmlformats.org/officeDocument/2006/relationships/tags" Target="../tags/tag50.xml"/><Relationship Id="rId30" Type="http://schemas.openxmlformats.org/officeDocument/2006/relationships/tags" Target="../tags/tag49.xml"/><Relationship Id="rId3" Type="http://schemas.openxmlformats.org/officeDocument/2006/relationships/tags" Target="../tags/tag22.xml"/><Relationship Id="rId29" Type="http://schemas.openxmlformats.org/officeDocument/2006/relationships/tags" Target="../tags/tag48.xml"/><Relationship Id="rId28" Type="http://schemas.openxmlformats.org/officeDocument/2006/relationships/tags" Target="../tags/tag47.xml"/><Relationship Id="rId27" Type="http://schemas.openxmlformats.org/officeDocument/2006/relationships/tags" Target="../tags/tag46.xml"/><Relationship Id="rId26" Type="http://schemas.openxmlformats.org/officeDocument/2006/relationships/tags" Target="../tags/tag45.xml"/><Relationship Id="rId25" Type="http://schemas.openxmlformats.org/officeDocument/2006/relationships/tags" Target="../tags/tag44.xml"/><Relationship Id="rId24" Type="http://schemas.openxmlformats.org/officeDocument/2006/relationships/tags" Target="../tags/tag43.xml"/><Relationship Id="rId23" Type="http://schemas.openxmlformats.org/officeDocument/2006/relationships/tags" Target="../tags/tag42.xml"/><Relationship Id="rId22" Type="http://schemas.openxmlformats.org/officeDocument/2006/relationships/tags" Target="../tags/tag41.xml"/><Relationship Id="rId21" Type="http://schemas.openxmlformats.org/officeDocument/2006/relationships/tags" Target="../tags/tag40.xml"/><Relationship Id="rId20" Type="http://schemas.openxmlformats.org/officeDocument/2006/relationships/tags" Target="../tags/tag39.xml"/><Relationship Id="rId2" Type="http://schemas.openxmlformats.org/officeDocument/2006/relationships/tags" Target="../tags/tag21.xml"/><Relationship Id="rId19" Type="http://schemas.openxmlformats.org/officeDocument/2006/relationships/tags" Target="../tags/tag38.xml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enerated background · slide 01" descr="content-ivor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14350" y="457200"/>
            <a:ext cx="3434639" cy="295656"/>
            <a:chOff x="514350" y="457200"/>
            <a:chExt cx="3434639" cy="295656"/>
          </a:xfrm>
        </p:grpSpPr>
        <p:sp>
          <p:nvSpPr>
            <p:cNvPr id="5" name="Rectangle 5"/>
            <p:cNvSpPr/>
            <p:nvPr/>
          </p:nvSpPr>
          <p:spPr>
            <a:xfrm>
              <a:off x="514350" y="457200"/>
              <a:ext cx="1428750" cy="266700"/>
            </a:xfrm>
            <a:prstGeom prst="rect">
              <a:avLst/>
            </a:prstGeom>
            <a:solidFill>
              <a:srgbClr val="C74F3B"/>
            </a:solidFill>
            <a:ln>
              <a:noFill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622554" y="518160"/>
              <a:ext cx="882650" cy="184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rPr>
                <a:t>scrna-omics</a:t>
              </a:r>
              <a:endParaRPr lang="en-US" sz="1200" b="1" dirty="0">
                <a:solidFill>
                  <a:srgbClr val="FFFAF2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27504" y="518160"/>
              <a:ext cx="1821485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INVESTOR DEMO / 2026</a:t>
              </a:r>
              <a:endPara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95300" y="1015365"/>
            <a:ext cx="5178034" cy="4628769"/>
            <a:chOff x="495300" y="1015365"/>
            <a:chExt cx="5178034" cy="4628769"/>
          </a:xfrm>
        </p:grpSpPr>
        <p:sp>
          <p:nvSpPr>
            <p:cNvPr id="9" name="TextBox 9"/>
            <p:cNvSpPr txBox="1"/>
            <p:nvPr/>
          </p:nvSpPr>
          <p:spPr>
            <a:xfrm>
              <a:off x="495300" y="1015365"/>
              <a:ext cx="5078730" cy="2971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6900"/>
                </a:lnSpc>
              </a:pPr>
              <a:r>
                <a:rPr lang="zh-CN" sz="630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让 AI 真正可托付地完成</a:t>
              </a:r>
              <a:r>
                <a:rPr lang="zh-CN" sz="6300" b="1" dirty="0">
                  <a:solidFill>
                    <a:srgbClr val="C74F3B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生信分析</a:t>
              </a:r>
              <a:endParaRPr lang="zh-CN" sz="6300" b="1" dirty="0">
                <a:solidFill>
                  <a:srgbClr val="C74F3B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40258" y="4427220"/>
              <a:ext cx="5133076" cy="469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单细胞分析的可信 Agent 工作层</a:t>
              </a:r>
              <a:endParaRPr lang="zh-CN" sz="2400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43306" y="4949190"/>
              <a:ext cx="5047488" cy="694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700"/>
                </a:lnSpc>
              </a:pPr>
              <a:r>
                <a:rPr lang="zh-CN" sz="180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在现有 Seurat、Scanpy、R 与 HPC 之上，增加配置契约、人工关口</a:t>
              </a:r>
              <a:r>
                <a:rPr lang="zh-CN" sz="180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与证据链</a:t>
              </a:r>
              <a:endParaRPr lang="zh-CN" sz="180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810500" y="895350"/>
            <a:ext cx="3941014" cy="4953000"/>
            <a:chOff x="7810500" y="895350"/>
            <a:chExt cx="3941014" cy="4953000"/>
          </a:xfrm>
        </p:grpSpPr>
        <p:sp>
          <p:nvSpPr>
            <p:cNvPr id="13" name="Rectangle 13"/>
            <p:cNvSpPr/>
            <p:nvPr/>
          </p:nvSpPr>
          <p:spPr>
            <a:xfrm>
              <a:off x="7810500" y="895350"/>
              <a:ext cx="3752850" cy="495300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grpSp>
          <p:nvGrpSpPr>
            <p:cNvPr id="17" name="Group 17"/>
            <p:cNvGrpSpPr/>
            <p:nvPr/>
          </p:nvGrpSpPr>
          <p:grpSpPr>
            <a:xfrm>
              <a:off x="8165306" y="1266825"/>
              <a:ext cx="300038" cy="266700"/>
              <a:chOff x="8165306" y="1266825"/>
              <a:chExt cx="300038" cy="2667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248650" y="1350169"/>
                <a:ext cx="50006" cy="100012"/>
              </a:xfrm>
              <a:custGeom>
                <a:avLst/>
                <a:gdLst/>
                <a:ahLst/>
                <a:cxnLst/>
                <a:rect l="l" t="t" r="r" b="b"/>
                <a:pathLst>
                  <a:path w="50006" h="100012">
                    <a:moveTo>
                      <a:pt x="0" y="0"/>
                    </a:moveTo>
                    <a:lnTo>
                      <a:pt x="50006" y="50006"/>
                    </a:lnTo>
                    <a:lnTo>
                      <a:pt x="0" y="100012"/>
                    </a:ln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15" name="Freeform 15"/>
              <p:cNvSpPr/>
              <p:nvPr/>
            </p:nvSpPr>
            <p:spPr>
              <a:xfrm>
                <a:off x="8331994" y="1450181"/>
                <a:ext cx="5000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0006" h="9525">
                    <a:moveTo>
                      <a:pt x="0" y="0"/>
                    </a:moveTo>
                    <a:lnTo>
                      <a:pt x="50006" y="0"/>
                    </a:ln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16" name="Freeform 16"/>
              <p:cNvSpPr/>
              <p:nvPr/>
            </p:nvSpPr>
            <p:spPr>
              <a:xfrm>
                <a:off x="8165306" y="1266825"/>
                <a:ext cx="300038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00038" h="266700">
                    <a:moveTo>
                      <a:pt x="0" y="33338"/>
                    </a:moveTo>
                    <a:cubicBezTo>
                      <a:pt x="0" y="14926"/>
                      <a:pt x="14926" y="0"/>
                      <a:pt x="33338" y="0"/>
                    </a:cubicBezTo>
                    <a:lnTo>
                      <a:pt x="266700" y="0"/>
                    </a:lnTo>
                    <a:cubicBezTo>
                      <a:pt x="285112" y="0"/>
                      <a:pt x="300038" y="14926"/>
                      <a:pt x="300038" y="33338"/>
                    </a:cubicBezTo>
                    <a:lnTo>
                      <a:pt x="300038" y="233362"/>
                    </a:lnTo>
                    <a:cubicBezTo>
                      <a:pt x="300038" y="251774"/>
                      <a:pt x="285112" y="266700"/>
                      <a:pt x="266700" y="266700"/>
                    </a:cubicBezTo>
                    <a:lnTo>
                      <a:pt x="33338" y="266700"/>
                    </a:lnTo>
                    <a:cubicBezTo>
                      <a:pt x="14926" y="266700"/>
                      <a:pt x="0" y="251774"/>
                      <a:pt x="0" y="233362"/>
                    </a:cubicBezTo>
                    <a:lnTo>
                      <a:pt x="0" y="33338"/>
                    </a:ln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8660892" y="1340168"/>
              <a:ext cx="1492601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2F241F"/>
                  </a:solidFill>
                  <a:latin typeface="Consolas"/>
                  <a:ea typeface="Consolas"/>
                  <a:cs typeface="Consolas"/>
                </a:rPr>
                <a:t>agent execution</a:t>
              </a:r>
              <a:endParaRPr lang="en-US" sz="1350" b="1" dirty="0">
                <a:solidFill>
                  <a:srgbClr val="2F241F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19" name="Line 19"/>
            <p:cNvSpPr/>
            <p:nvPr/>
          </p:nvSpPr>
          <p:spPr>
            <a:xfrm>
              <a:off x="8324850" y="1981200"/>
              <a:ext cx="9525" cy="3067050"/>
            </a:xfrm>
            <a:custGeom>
              <a:avLst/>
              <a:gdLst/>
              <a:ahLst/>
              <a:cxnLst/>
              <a:rect l="l" t="t" r="r" b="b"/>
              <a:pathLst>
                <a:path w="9525" h="3067050">
                  <a:moveTo>
                    <a:pt x="0" y="0"/>
                  </a:moveTo>
                  <a:lnTo>
                    <a:pt x="0" y="3067050"/>
                  </a:lnTo>
                </a:path>
              </a:pathLst>
            </a:custGeom>
            <a:noFill/>
            <a:ln w="19050">
              <a:solidFill>
                <a:srgbClr val="DFCFC1"/>
              </a:solidFill>
              <a:prstDash val="lgDash"/>
            </a:ln>
          </p:spPr>
        </p:sp>
        <p:sp>
          <p:nvSpPr>
            <p:cNvPr id="20" name="Ellipse 20"/>
            <p:cNvSpPr/>
            <p:nvPr/>
          </p:nvSpPr>
          <p:spPr>
            <a:xfrm>
              <a:off x="8153400" y="2095500"/>
              <a:ext cx="342900" cy="342900"/>
            </a:xfrm>
            <a:prstGeom prst="ellipse">
              <a:avLst/>
            </a:prstGeom>
            <a:solidFill>
              <a:srgbClr val="F3E6D8"/>
            </a:solidFill>
            <a:ln w="19050">
              <a:solidFill>
                <a:srgbClr val="2F241F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8265515" y="2187892"/>
              <a:ext cx="118669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en-US" sz="1350" b="1" dirty="0">
                  <a:solidFill>
                    <a:srgbClr val="2F241F"/>
                  </a:solidFill>
                  <a:latin typeface="Consolas"/>
                  <a:ea typeface="Consolas"/>
                  <a:cs typeface="Consolas"/>
                </a:rPr>
                <a:t>1</a:t>
              </a:r>
              <a:endParaRPr lang="en-US" sz="1350" b="1" dirty="0">
                <a:solidFill>
                  <a:srgbClr val="2F241F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715756" y="1996440"/>
              <a:ext cx="1036015" cy="352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配置契约</a:t>
              </a:r>
              <a:endParaRPr lang="zh-CN" sz="18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718042" y="2330768"/>
              <a:ext cx="1176833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config locked</a:t>
              </a:r>
              <a:endParaRPr lang="en-US" sz="1350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24" name="Ellipse 24"/>
            <p:cNvSpPr/>
            <p:nvPr/>
          </p:nvSpPr>
          <p:spPr>
            <a:xfrm>
              <a:off x="8153400" y="3219450"/>
              <a:ext cx="342900" cy="342900"/>
            </a:xfrm>
            <a:prstGeom prst="ellipse">
              <a:avLst/>
            </a:prstGeom>
            <a:solidFill>
              <a:srgbClr val="C74F3B"/>
            </a:solidFill>
            <a:ln>
              <a:noFill/>
            </a:ln>
          </p:spPr>
        </p:sp>
        <p:grpSp>
          <p:nvGrpSpPr>
            <p:cNvPr id="27" name="Group 27"/>
            <p:cNvGrpSpPr/>
            <p:nvPr/>
          </p:nvGrpSpPr>
          <p:grpSpPr>
            <a:xfrm>
              <a:off x="8226271" y="3305175"/>
              <a:ext cx="186006" cy="171450"/>
              <a:chOff x="8226271" y="3305175"/>
              <a:chExt cx="186006" cy="17145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8226271" y="3305175"/>
                <a:ext cx="186006" cy="169983"/>
              </a:xfrm>
              <a:custGeom>
                <a:avLst/>
                <a:gdLst/>
                <a:ahLst/>
                <a:cxnLst/>
                <a:rect l="l" t="t" r="r" b="b"/>
                <a:pathLst>
                  <a:path w="186006" h="169983">
                    <a:moveTo>
                      <a:pt x="93436" y="169983"/>
                    </a:moveTo>
                    <a:cubicBezTo>
                      <a:pt x="33766" y="151487"/>
                      <a:pt x="0" y="88510"/>
                      <a:pt x="17617" y="28575"/>
                    </a:cubicBezTo>
                    <a:cubicBezTo>
                      <a:pt x="47292" y="29933"/>
                      <a:pt x="76331" y="19684"/>
                      <a:pt x="98579" y="0"/>
                    </a:cubicBezTo>
                    <a:cubicBezTo>
                      <a:pt x="120828" y="19684"/>
                      <a:pt x="149867" y="29933"/>
                      <a:pt x="179542" y="28575"/>
                    </a:cubicBezTo>
                    <a:cubicBezTo>
                      <a:pt x="186006" y="50569"/>
                      <a:pt x="185708" y="73999"/>
                      <a:pt x="178685" y="95822"/>
                    </a:cubicBez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26" name="Freeform 26"/>
              <p:cNvSpPr/>
              <p:nvPr/>
            </p:nvSpPr>
            <p:spPr>
              <a:xfrm>
                <a:off x="8353425" y="3438525"/>
                <a:ext cx="5715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38100">
                    <a:moveTo>
                      <a:pt x="0" y="19050"/>
                    </a:moveTo>
                    <a:lnTo>
                      <a:pt x="19050" y="38100"/>
                    </a:lnTo>
                    <a:lnTo>
                      <a:pt x="57150" y="0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8715756" y="3120390"/>
              <a:ext cx="1290447" cy="352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C74F3B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确定性门控</a:t>
              </a:r>
              <a:endParaRPr lang="zh-CN" sz="1800" b="1" dirty="0">
                <a:solidFill>
                  <a:srgbClr val="C74F3B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718042" y="3454718"/>
              <a:ext cx="2121865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human decision required</a:t>
              </a:r>
              <a:endParaRPr lang="en-US" sz="1350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30" name="Ellipse 30"/>
            <p:cNvSpPr/>
            <p:nvPr/>
          </p:nvSpPr>
          <p:spPr>
            <a:xfrm>
              <a:off x="8153400" y="4343400"/>
              <a:ext cx="342900" cy="342900"/>
            </a:xfrm>
            <a:prstGeom prst="ellipse">
              <a:avLst/>
            </a:prstGeom>
            <a:solidFill>
              <a:srgbClr val="5F6E3E"/>
            </a:solidFill>
            <a:ln>
              <a:noFill/>
            </a:ln>
          </p:spPr>
        </p:sp>
        <p:grpSp>
          <p:nvGrpSpPr>
            <p:cNvPr id="35" name="Group 35"/>
            <p:cNvGrpSpPr/>
            <p:nvPr/>
          </p:nvGrpSpPr>
          <p:grpSpPr>
            <a:xfrm>
              <a:off x="8258175" y="4438650"/>
              <a:ext cx="142875" cy="161925"/>
              <a:chOff x="8258175" y="4438650"/>
              <a:chExt cx="142875" cy="161925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8258175" y="4438650"/>
                <a:ext cx="114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52400">
                    <a:moveTo>
                      <a:pt x="43958" y="152400"/>
                    </a:moveTo>
                    <a:lnTo>
                      <a:pt x="19050" y="152400"/>
                    </a:lnTo>
                    <a:cubicBezTo>
                      <a:pt x="8529" y="152400"/>
                      <a:pt x="0" y="143871"/>
                      <a:pt x="0" y="133350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lnTo>
                      <a:pt x="95250" y="0"/>
                    </a:lnTo>
                    <a:cubicBezTo>
                      <a:pt x="105771" y="0"/>
                      <a:pt x="114300" y="8529"/>
                      <a:pt x="114300" y="19050"/>
                    </a:cubicBezTo>
                    <a:lnTo>
                      <a:pt x="114300" y="95250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32" name="Freeform 32"/>
              <p:cNvSpPr/>
              <p:nvPr/>
            </p:nvSpPr>
            <p:spPr>
              <a:xfrm>
                <a:off x="8343900" y="4562475"/>
                <a:ext cx="5715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38100">
                    <a:moveTo>
                      <a:pt x="0" y="19050"/>
                    </a:moveTo>
                    <a:lnTo>
                      <a:pt x="19050" y="38100"/>
                    </a:lnTo>
                    <a:lnTo>
                      <a:pt x="57150" y="0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33" name="Freeform 33"/>
              <p:cNvSpPr/>
              <p:nvPr/>
            </p:nvSpPr>
            <p:spPr>
              <a:xfrm>
                <a:off x="8296275" y="4476750"/>
                <a:ext cx="381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9525">
                    <a:moveTo>
                      <a:pt x="0" y="0"/>
                    </a:moveTo>
                    <a:lnTo>
                      <a:pt x="38100" y="0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34" name="Freeform 34"/>
              <p:cNvSpPr/>
              <p:nvPr/>
            </p:nvSpPr>
            <p:spPr>
              <a:xfrm>
                <a:off x="8296275" y="4514850"/>
                <a:ext cx="190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9525">
                    <a:moveTo>
                      <a:pt x="0" y="0"/>
                    </a:moveTo>
                    <a:lnTo>
                      <a:pt x="19050" y="0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8715756" y="4244340"/>
              <a:ext cx="1036015" cy="352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5F6E3E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证据交付</a:t>
              </a:r>
              <a:endParaRPr lang="zh-CN" sz="1800" b="1" dirty="0">
                <a:solidFill>
                  <a:srgbClr val="5F6E3E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8718042" y="4578668"/>
              <a:ext cx="2403558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script · log · plot · source</a:t>
              </a:r>
              <a:endParaRPr lang="en-US" sz="1350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38" name="Rectangle 38"/>
            <p:cNvSpPr/>
            <p:nvPr/>
          </p:nvSpPr>
          <p:spPr>
            <a:xfrm>
              <a:off x="7863840" y="5219700"/>
              <a:ext cx="3604260" cy="342900"/>
            </a:xfrm>
            <a:prstGeom prst="rect">
              <a:avLst/>
            </a:prstGeom>
            <a:solidFill>
              <a:srgbClr val="2F241F"/>
            </a:solidFill>
            <a:ln>
              <a:noFill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8028432" y="5276532"/>
              <a:ext cx="3723082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rPr>
                <a:t>probabilistic AI × deterministic guardrails</a:t>
              </a:r>
              <a:endParaRPr lang="en-US" sz="1350" dirty="0">
                <a:solidFill>
                  <a:srgbClr val="FFFAF2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08254" y="6324600"/>
            <a:ext cx="11055096" cy="371856"/>
            <a:chOff x="508254" y="6324600"/>
            <a:chExt cx="11055096" cy="371856"/>
          </a:xfrm>
        </p:grpSpPr>
        <p:sp>
          <p:nvSpPr>
            <p:cNvPr id="41" name="Line 41"/>
            <p:cNvSpPr/>
            <p:nvPr/>
          </p:nvSpPr>
          <p:spPr>
            <a:xfrm>
              <a:off x="514350" y="6324600"/>
              <a:ext cx="11049000" cy="9525"/>
            </a:xfrm>
            <a:custGeom>
              <a:avLst/>
              <a:gdLst/>
              <a:ahLst/>
              <a:cxnLst/>
              <a:rect l="l" t="t" r="r" b="b"/>
              <a:pathLst>
                <a:path w="11049000" h="9525">
                  <a:moveTo>
                    <a:pt x="0" y="0"/>
                  </a:moveTo>
                  <a:lnTo>
                    <a:pt x="1104900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508254" y="6461760"/>
              <a:ext cx="4817059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EARLY DEVELOPMENT · DESIGN PARTNERS &amp; STRATEGIC CAPITAL</a:t>
              </a:r>
              <a:endPara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enerated background · slide 10" descr="content-ivor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98348" y="384810"/>
            <a:ext cx="8508492" cy="1203007"/>
            <a:chOff x="498348" y="384810"/>
            <a:chExt cx="8508492" cy="1203007"/>
          </a:xfrm>
        </p:grpSpPr>
        <p:sp>
          <p:nvSpPr>
            <p:cNvPr id="3" name="TextBox 3"/>
            <p:cNvSpPr txBox="1"/>
            <p:nvPr/>
          </p:nvSpPr>
          <p:spPr>
            <a:xfrm>
              <a:off x="508254" y="384810"/>
              <a:ext cx="1777533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09 / BUSINESS MODEL</a:t>
              </a:r>
              <a:endParaRPr lang="en-US" sz="120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98348" y="669608"/>
              <a:ext cx="7559345" cy="6160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开源进入工作流，组织价值承接付费</a:t>
              </a:r>
              <a:endParaRPr lang="zh-CN" sz="315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2920" y="1147762"/>
              <a:ext cx="8503920" cy="4400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收费点不是基础分析按钮，而是治理、私有部署、集成与支持。</a:t>
              </a:r>
              <a:endParaRPr lang="zh-CN" sz="22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14350" y="1790700"/>
            <a:ext cx="3429000" cy="3771900"/>
            <a:chOff x="514350" y="1790700"/>
            <a:chExt cx="3429000" cy="3771900"/>
          </a:xfrm>
        </p:grpSpPr>
        <p:sp>
          <p:nvSpPr>
            <p:cNvPr id="7" name="Rectangle 7"/>
            <p:cNvSpPr/>
            <p:nvPr/>
          </p:nvSpPr>
          <p:spPr>
            <a:xfrm>
              <a:off x="514350" y="1790700"/>
              <a:ext cx="3429000" cy="377190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36092" y="2006918"/>
              <a:ext cx="1918335" cy="2076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01 · COMMUNITY/Free</a:t>
              </a:r>
              <a:endParaRPr lang="en-US" sz="1350" b="1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97719" y="2530475"/>
              <a:ext cx="328613" cy="292101"/>
              <a:chOff x="797719" y="2530475"/>
              <a:chExt cx="328613" cy="29210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889000" y="2621757"/>
                <a:ext cx="54769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4769" h="109538">
                    <a:moveTo>
                      <a:pt x="0" y="0"/>
                    </a:moveTo>
                    <a:lnTo>
                      <a:pt x="54769" y="54769"/>
                    </a:lnTo>
                    <a:lnTo>
                      <a:pt x="0" y="109538"/>
                    </a:ln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80282" y="2731294"/>
                <a:ext cx="5476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4769" h="9525">
                    <a:moveTo>
                      <a:pt x="0" y="0"/>
                    </a:moveTo>
                    <a:lnTo>
                      <a:pt x="54769" y="0"/>
                    </a:ln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11" name="Freeform 11"/>
              <p:cNvSpPr/>
              <p:nvPr/>
            </p:nvSpPr>
            <p:spPr>
              <a:xfrm>
                <a:off x="797719" y="2530475"/>
                <a:ext cx="328613" cy="292101"/>
              </a:xfrm>
              <a:custGeom>
                <a:avLst/>
                <a:gdLst/>
                <a:ahLst/>
                <a:cxnLst/>
                <a:rect l="l" t="t" r="r" b="b"/>
                <a:pathLst>
                  <a:path w="328613" h="292101">
                    <a:moveTo>
                      <a:pt x="0" y="36513"/>
                    </a:moveTo>
                    <a:cubicBezTo>
                      <a:pt x="0" y="16347"/>
                      <a:pt x="16347" y="0"/>
                      <a:pt x="36513" y="0"/>
                    </a:cubicBezTo>
                    <a:lnTo>
                      <a:pt x="292101" y="0"/>
                    </a:lnTo>
                    <a:cubicBezTo>
                      <a:pt x="312266" y="0"/>
                      <a:pt x="328613" y="16347"/>
                      <a:pt x="328613" y="36513"/>
                    </a:cubicBezTo>
                    <a:lnTo>
                      <a:pt x="328613" y="255588"/>
                    </a:lnTo>
                    <a:cubicBezTo>
                      <a:pt x="328613" y="275753"/>
                      <a:pt x="312266" y="292101"/>
                      <a:pt x="292101" y="292101"/>
                    </a:cubicBezTo>
                    <a:lnTo>
                      <a:pt x="36513" y="292101"/>
                    </a:lnTo>
                    <a:cubicBezTo>
                      <a:pt x="16347" y="292101"/>
                      <a:pt x="0" y="275753"/>
                      <a:pt x="0" y="255588"/>
                    </a:cubicBezTo>
                    <a:lnTo>
                      <a:pt x="0" y="36513"/>
                    </a:ln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730758" y="3036570"/>
              <a:ext cx="1221740" cy="3689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体验入口</a:t>
              </a:r>
              <a:endParaRPr lang="zh-CN" sz="240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14" name="Line 14"/>
            <p:cNvSpPr/>
            <p:nvPr/>
          </p:nvSpPr>
          <p:spPr>
            <a:xfrm>
              <a:off x="742950" y="3505200"/>
              <a:ext cx="2971800" cy="9525"/>
            </a:xfrm>
            <a:custGeom>
              <a:avLst/>
              <a:gdLst/>
              <a:ahLst/>
              <a:cxnLst/>
              <a:rect l="l" t="t" r="r" b="b"/>
              <a:pathLst>
                <a:path w="2971800" h="9525">
                  <a:moveTo>
                    <a:pt x="0" y="0"/>
                  </a:moveTo>
                  <a:lnTo>
                    <a:pt x="297180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34060" y="3710940"/>
              <a:ext cx="2834640" cy="11518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3150"/>
                </a:lnSpc>
              </a:pP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向</a:t>
              </a: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个体用户</a:t>
              </a: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提供 skills / workflow</a:t>
              </a:r>
              <a:r>
                <a:rPr lang="en-US" alt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 </a:t>
              </a:r>
              <a:r>
                <a:rPr lang="zh-CN" altLang="en-US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与基础</a:t>
              </a: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 dashboard + CLI</a:t>
              </a:r>
              <a:r>
                <a:rPr lang="en-US" alt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 </a:t>
              </a:r>
              <a:r>
                <a:rPr lang="zh-CN" altLang="en-US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样式</a:t>
              </a:r>
              <a:endParaRPr lang="zh-CN" altLang="en-US" sz="1800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36854" y="5147310"/>
              <a:ext cx="1898294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ADOPTION + ECOSYSTEM</a:t>
              </a:r>
              <a:endPara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152900" y="1638300"/>
            <a:ext cx="3429000" cy="4076700"/>
            <a:chOff x="4152900" y="1638300"/>
            <a:chExt cx="3429000" cy="4076700"/>
          </a:xfrm>
        </p:grpSpPr>
        <p:sp>
          <p:nvSpPr>
            <p:cNvPr id="18" name="Rectangle 18"/>
            <p:cNvSpPr/>
            <p:nvPr/>
          </p:nvSpPr>
          <p:spPr>
            <a:xfrm>
              <a:off x="4152900" y="1638300"/>
              <a:ext cx="3429000" cy="4076700"/>
            </a:xfrm>
            <a:prstGeom prst="rect">
              <a:avLst/>
            </a:prstGeom>
            <a:solidFill>
              <a:srgbClr val="FFFAF2"/>
            </a:solidFill>
            <a:ln w="19050">
              <a:solidFill>
                <a:srgbClr val="5F6E3E"/>
              </a:solidFill>
            </a:ln>
          </p:spPr>
        </p:sp>
        <p:sp>
          <p:nvSpPr>
            <p:cNvPr id="19" name="Rectangle 19"/>
            <p:cNvSpPr/>
            <p:nvPr/>
          </p:nvSpPr>
          <p:spPr>
            <a:xfrm>
              <a:off x="4152900" y="1638300"/>
              <a:ext cx="3429000" cy="95250"/>
            </a:xfrm>
            <a:prstGeom prst="rect">
              <a:avLst/>
            </a:prstGeom>
            <a:solidFill>
              <a:srgbClr val="5F6E3E"/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4374642" y="1949768"/>
              <a:ext cx="1296035" cy="2076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5F6E3E"/>
                  </a:solidFill>
                  <a:latin typeface="Consolas"/>
                  <a:ea typeface="Consolas"/>
                  <a:cs typeface="Consolas"/>
                </a:rPr>
                <a:t>02 · TEAM/Pro</a:t>
              </a:r>
              <a:endParaRPr lang="en-US" sz="1350" b="1" dirty="0">
                <a:solidFill>
                  <a:srgbClr val="5F6E3E"/>
                </a:solidFill>
                <a:latin typeface="Consolas"/>
                <a:ea typeface="Consolas"/>
                <a:cs typeface="Consolas"/>
              </a:endParaRP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4436269" y="2455069"/>
              <a:ext cx="328613" cy="328613"/>
              <a:chOff x="4436269" y="2455069"/>
              <a:chExt cx="328613" cy="32861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4564063" y="2601119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36513"/>
                    </a:moveTo>
                    <a:cubicBezTo>
                      <a:pt x="0" y="56678"/>
                      <a:pt x="16347" y="73025"/>
                      <a:pt x="36513" y="73025"/>
                    </a:cubicBezTo>
                    <a:cubicBezTo>
                      <a:pt x="56678" y="73025"/>
                      <a:pt x="73025" y="56678"/>
                      <a:pt x="73025" y="36513"/>
                    </a:cubicBezTo>
                    <a:cubicBezTo>
                      <a:pt x="73025" y="16347"/>
                      <a:pt x="56678" y="0"/>
                      <a:pt x="36513" y="0"/>
                    </a:cubicBezTo>
                    <a:cubicBezTo>
                      <a:pt x="16347" y="0"/>
                      <a:pt x="0" y="16347"/>
                      <a:pt x="0" y="36513"/>
                    </a:cubicBez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22" name="Freeform 22"/>
              <p:cNvSpPr/>
              <p:nvPr/>
            </p:nvSpPr>
            <p:spPr>
              <a:xfrm>
                <a:off x="4527550" y="2728913"/>
                <a:ext cx="146050" cy="54769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54769">
                    <a:moveTo>
                      <a:pt x="0" y="54769"/>
                    </a:moveTo>
                    <a:lnTo>
                      <a:pt x="0" y="36513"/>
                    </a:lnTo>
                    <a:cubicBezTo>
                      <a:pt x="0" y="16347"/>
                      <a:pt x="16347" y="0"/>
                      <a:pt x="36513" y="0"/>
                    </a:cubicBezTo>
                    <a:lnTo>
                      <a:pt x="109538" y="0"/>
                    </a:lnTo>
                    <a:cubicBezTo>
                      <a:pt x="129703" y="0"/>
                      <a:pt x="146050" y="16347"/>
                      <a:pt x="146050" y="36513"/>
                    </a:cubicBezTo>
                    <a:lnTo>
                      <a:pt x="146050" y="54769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23" name="Freeform 23"/>
              <p:cNvSpPr/>
              <p:nvPr/>
            </p:nvSpPr>
            <p:spPr>
              <a:xfrm>
                <a:off x="4655344" y="2455069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36513"/>
                    </a:moveTo>
                    <a:cubicBezTo>
                      <a:pt x="0" y="56678"/>
                      <a:pt x="16347" y="73025"/>
                      <a:pt x="36513" y="73025"/>
                    </a:cubicBezTo>
                    <a:cubicBezTo>
                      <a:pt x="56678" y="73025"/>
                      <a:pt x="73025" y="56678"/>
                      <a:pt x="73025" y="36513"/>
                    </a:cubicBezTo>
                    <a:cubicBezTo>
                      <a:pt x="73025" y="16347"/>
                      <a:pt x="56678" y="0"/>
                      <a:pt x="36513" y="0"/>
                    </a:cubicBezTo>
                    <a:cubicBezTo>
                      <a:pt x="16347" y="0"/>
                      <a:pt x="0" y="16347"/>
                      <a:pt x="0" y="36513"/>
                    </a:cubicBez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24" name="Freeform 24"/>
              <p:cNvSpPr/>
              <p:nvPr/>
            </p:nvSpPr>
            <p:spPr>
              <a:xfrm>
                <a:off x="4691857" y="2582863"/>
                <a:ext cx="73025" cy="54769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54769">
                    <a:moveTo>
                      <a:pt x="0" y="0"/>
                    </a:moveTo>
                    <a:lnTo>
                      <a:pt x="36513" y="0"/>
                    </a:lnTo>
                    <a:cubicBezTo>
                      <a:pt x="56678" y="0"/>
                      <a:pt x="73025" y="16347"/>
                      <a:pt x="73025" y="36513"/>
                    </a:cubicBezTo>
                    <a:lnTo>
                      <a:pt x="73025" y="54769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25" name="Freeform 25"/>
              <p:cNvSpPr/>
              <p:nvPr/>
            </p:nvSpPr>
            <p:spPr>
              <a:xfrm>
                <a:off x="4472781" y="2455069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36513"/>
                    </a:moveTo>
                    <a:cubicBezTo>
                      <a:pt x="0" y="56678"/>
                      <a:pt x="16347" y="73025"/>
                      <a:pt x="36513" y="73025"/>
                    </a:cubicBezTo>
                    <a:cubicBezTo>
                      <a:pt x="56678" y="73025"/>
                      <a:pt x="73025" y="56678"/>
                      <a:pt x="73025" y="36513"/>
                    </a:cubicBezTo>
                    <a:cubicBezTo>
                      <a:pt x="73025" y="16347"/>
                      <a:pt x="56678" y="0"/>
                      <a:pt x="36513" y="0"/>
                    </a:cubicBezTo>
                    <a:cubicBezTo>
                      <a:pt x="16347" y="0"/>
                      <a:pt x="0" y="16347"/>
                      <a:pt x="0" y="36513"/>
                    </a:cubicBez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26" name="Freeform 26"/>
              <p:cNvSpPr/>
              <p:nvPr/>
            </p:nvSpPr>
            <p:spPr>
              <a:xfrm>
                <a:off x="4436269" y="2582863"/>
                <a:ext cx="73025" cy="54769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54769">
                    <a:moveTo>
                      <a:pt x="0" y="54769"/>
                    </a:moveTo>
                    <a:lnTo>
                      <a:pt x="0" y="36513"/>
                    </a:lnTo>
                    <a:cubicBezTo>
                      <a:pt x="0" y="16347"/>
                      <a:pt x="16347" y="0"/>
                      <a:pt x="36513" y="0"/>
                    </a:cubicBezTo>
                    <a:lnTo>
                      <a:pt x="73025" y="0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4369308" y="2979420"/>
              <a:ext cx="2586990" cy="3689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团队订阅</a:t>
              </a:r>
              <a:r>
                <a:rPr lang="en-US" altLang="zh-CN" sz="240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/</a:t>
              </a:r>
              <a:r>
                <a:rPr lang="zh-CN" altLang="en-US" sz="240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专业</a:t>
              </a:r>
              <a:r>
                <a:rPr lang="zh-CN" altLang="en-US" sz="240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订阅</a:t>
              </a:r>
              <a:endParaRPr lang="zh-CN" altLang="en-US" sz="240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29" name="Line 29"/>
            <p:cNvSpPr/>
            <p:nvPr/>
          </p:nvSpPr>
          <p:spPr>
            <a:xfrm>
              <a:off x="4381500" y="3448050"/>
              <a:ext cx="2971800" cy="9525"/>
            </a:xfrm>
            <a:custGeom>
              <a:avLst/>
              <a:gdLst/>
              <a:ahLst/>
              <a:cxnLst/>
              <a:rect l="l" t="t" r="r" b="b"/>
              <a:pathLst>
                <a:path w="2971800" h="9525">
                  <a:moveTo>
                    <a:pt x="0" y="0"/>
                  </a:moveTo>
                  <a:lnTo>
                    <a:pt x="297180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4372610" y="3653790"/>
              <a:ext cx="2569845" cy="11518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3150"/>
                </a:lnSpc>
              </a:pP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提供项目管理与智能体编排、生信分析脚本与模板库加之</a:t>
              </a: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系统培训</a:t>
              </a:r>
              <a:endParaRPr lang="zh-CN" sz="1800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31" name="Rectangle 31"/>
            <p:cNvSpPr/>
            <p:nvPr/>
          </p:nvSpPr>
          <p:spPr>
            <a:xfrm>
              <a:off x="4381500" y="5105400"/>
              <a:ext cx="1943100" cy="342900"/>
            </a:xfrm>
            <a:prstGeom prst="rect">
              <a:avLst/>
            </a:prstGeom>
            <a:solidFill>
              <a:srgbClr val="5F6E3E"/>
            </a:solidFill>
            <a:ln>
              <a:noFill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4546854" y="5204460"/>
              <a:ext cx="1723766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rPr>
                <a:t>PRIMARY HYPOTHESIS</a:t>
              </a:r>
              <a:endParaRPr lang="en-US" sz="1200" b="1" dirty="0">
                <a:solidFill>
                  <a:srgbClr val="FFFAF2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791450" y="1790700"/>
            <a:ext cx="3886200" cy="3771900"/>
            <a:chOff x="7791450" y="1790700"/>
            <a:chExt cx="3886200" cy="3771900"/>
          </a:xfrm>
        </p:grpSpPr>
        <p:sp>
          <p:nvSpPr>
            <p:cNvPr id="34" name="Rectangle 34"/>
            <p:cNvSpPr/>
            <p:nvPr/>
          </p:nvSpPr>
          <p:spPr>
            <a:xfrm>
              <a:off x="7791450" y="1790700"/>
              <a:ext cx="3886200" cy="3771900"/>
            </a:xfrm>
            <a:prstGeom prst="rect">
              <a:avLst/>
            </a:prstGeom>
            <a:solidFill>
              <a:srgbClr val="2F241F"/>
            </a:solidFill>
            <a:ln>
              <a:noFill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8013192" y="2006918"/>
              <a:ext cx="1525905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03 · ENTERPRISE</a:t>
              </a:r>
              <a:endParaRPr lang="en-US" sz="135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8111331" y="2512219"/>
              <a:ext cx="292101" cy="328613"/>
              <a:chOff x="8111331" y="2512219"/>
              <a:chExt cx="292101" cy="32861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8111331" y="2658269"/>
                <a:ext cx="255588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255588" h="182563">
                    <a:moveTo>
                      <a:pt x="118666" y="182563"/>
                    </a:moveTo>
                    <a:lnTo>
                      <a:pt x="36513" y="182563"/>
                    </a:lnTo>
                    <a:cubicBezTo>
                      <a:pt x="16347" y="182563"/>
                      <a:pt x="0" y="166216"/>
                      <a:pt x="0" y="146050"/>
                    </a:cubicBezTo>
                    <a:lnTo>
                      <a:pt x="0" y="36513"/>
                    </a:lnTo>
                    <a:cubicBezTo>
                      <a:pt x="0" y="16347"/>
                      <a:pt x="16347" y="0"/>
                      <a:pt x="36513" y="0"/>
                    </a:cubicBezTo>
                    <a:lnTo>
                      <a:pt x="219075" y="0"/>
                    </a:lnTo>
                    <a:cubicBezTo>
                      <a:pt x="239241" y="0"/>
                      <a:pt x="255588" y="16347"/>
                      <a:pt x="255588" y="36513"/>
                    </a:cubicBezTo>
                    <a:lnTo>
                      <a:pt x="255588" y="45641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37" name="Freeform 37"/>
              <p:cNvSpPr/>
              <p:nvPr/>
            </p:nvSpPr>
            <p:spPr>
              <a:xfrm>
                <a:off x="8220869" y="2731294"/>
                <a:ext cx="3651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36513" h="36513">
                    <a:moveTo>
                      <a:pt x="0" y="18256"/>
                    </a:moveTo>
                    <a:cubicBezTo>
                      <a:pt x="0" y="28339"/>
                      <a:pt x="8174" y="36513"/>
                      <a:pt x="18256" y="36513"/>
                    </a:cubicBezTo>
                    <a:cubicBezTo>
                      <a:pt x="28339" y="36513"/>
                      <a:pt x="36513" y="28339"/>
                      <a:pt x="36513" y="18256"/>
                    </a:cubicBezTo>
                    <a:cubicBezTo>
                      <a:pt x="36513" y="8174"/>
                      <a:pt x="28339" y="0"/>
                      <a:pt x="18256" y="0"/>
                    </a:cubicBezTo>
                    <a:cubicBezTo>
                      <a:pt x="8174" y="0"/>
                      <a:pt x="0" y="8174"/>
                      <a:pt x="0" y="18256"/>
                    </a:cubicBez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38" name="Freeform 38"/>
              <p:cNvSpPr/>
              <p:nvPr/>
            </p:nvSpPr>
            <p:spPr>
              <a:xfrm>
                <a:off x="8166100" y="2512219"/>
                <a:ext cx="146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46050">
                    <a:moveTo>
                      <a:pt x="0" y="146050"/>
                    </a:moveTo>
                    <a:lnTo>
                      <a:pt x="0" y="73025"/>
                    </a:lnTo>
                    <a:cubicBezTo>
                      <a:pt x="0" y="32694"/>
                      <a:pt x="32694" y="0"/>
                      <a:pt x="73025" y="0"/>
                    </a:cubicBezTo>
                    <a:cubicBezTo>
                      <a:pt x="113356" y="0"/>
                      <a:pt x="146050" y="32694"/>
                      <a:pt x="146050" y="73025"/>
                    </a:cubicBezTo>
                    <a:lnTo>
                      <a:pt x="146050" y="146050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39" name="Freeform 39"/>
              <p:cNvSpPr/>
              <p:nvPr/>
            </p:nvSpPr>
            <p:spPr>
              <a:xfrm>
                <a:off x="8293894" y="2767807"/>
                <a:ext cx="109538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109538" h="73025">
                    <a:moveTo>
                      <a:pt x="0" y="36513"/>
                    </a:moveTo>
                    <a:lnTo>
                      <a:pt x="36513" y="73025"/>
                    </a:lnTo>
                    <a:lnTo>
                      <a:pt x="109538" y="0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</p:grpSp>
        <p:sp>
          <p:nvSpPr>
            <p:cNvPr id="41" name="TextBox 41"/>
            <p:cNvSpPr txBox="1"/>
            <p:nvPr/>
          </p:nvSpPr>
          <p:spPr>
            <a:xfrm>
              <a:off x="8007858" y="3036570"/>
              <a:ext cx="1832610" cy="3689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b="1" dirty="0">
                  <a:solidFill>
                    <a:srgbClr val="FFFAF2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企业私有部署</a:t>
              </a:r>
              <a:endParaRPr lang="zh-CN" sz="2400" b="1" dirty="0">
                <a:solidFill>
                  <a:srgbClr val="FFFAF2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42" name="Line 42"/>
            <p:cNvSpPr/>
            <p:nvPr/>
          </p:nvSpPr>
          <p:spPr>
            <a:xfrm>
              <a:off x="8020050" y="3505200"/>
              <a:ext cx="3429000" cy="9525"/>
            </a:xfrm>
            <a:custGeom>
              <a:avLst/>
              <a:gdLst/>
              <a:ahLst/>
              <a:cxnLst/>
              <a:rect l="l" t="t" r="r" b="b"/>
              <a:pathLst>
                <a:path w="3429000" h="9525">
                  <a:moveTo>
                    <a:pt x="0" y="0"/>
                  </a:moveTo>
                  <a:lnTo>
                    <a:pt x="3429000" y="0"/>
                  </a:lnTo>
                </a:path>
              </a:pathLst>
            </a:custGeom>
            <a:noFill/>
            <a:ln w="9525">
              <a:solidFill>
                <a:srgbClr val="604F47"/>
              </a:solidFill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8011160" y="3710940"/>
              <a:ext cx="2658110" cy="11518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3150"/>
                </a:lnSpc>
              </a:pPr>
              <a:r>
                <a:rPr lang="en-US" sz="1800" dirty="0">
                  <a:solidFill>
                    <a:srgbClr val="FFFAF2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on-prem / HPC </a:t>
              </a:r>
              <a:r>
                <a:rPr lang="zh-CN" sz="1800" dirty="0">
                  <a:solidFill>
                    <a:srgbClr val="FFFAF2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SSO、审计、备份</a:t>
              </a:r>
              <a:r>
                <a:rPr lang="zh-CN" sz="1800" dirty="0">
                  <a:solidFill>
                    <a:srgbClr val="FFFAF2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SLA 与系统集成</a:t>
              </a:r>
              <a:endParaRPr lang="zh-CN" sz="1800" dirty="0">
                <a:solidFill>
                  <a:srgbClr val="FFFAF2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013954" y="5147310"/>
              <a:ext cx="1898294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DFCFC1"/>
                  </a:solidFill>
                  <a:latin typeface="Consolas"/>
                  <a:ea typeface="Consolas"/>
                  <a:cs typeface="Consolas"/>
                </a:rPr>
                <a:t>SECURITY + INTEGRATION</a:t>
              </a:r>
              <a:endParaRPr lang="en-US" sz="1200" dirty="0">
                <a:solidFill>
                  <a:srgbClr val="DFCFC1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507492" y="5912168"/>
            <a:ext cx="6861304" cy="511683"/>
            <a:chOff x="507492" y="5912168"/>
            <a:chExt cx="6861304" cy="511683"/>
          </a:xfrm>
        </p:grpSpPr>
        <p:sp>
          <p:nvSpPr>
            <p:cNvPr id="46" name="TextBox 46"/>
            <p:cNvSpPr txBox="1"/>
            <p:nvPr/>
          </p:nvSpPr>
          <p:spPr>
            <a:xfrm>
              <a:off x="507492" y="5912168"/>
              <a:ext cx="6861304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旁证：Cellenics 以 MIT 开源并提供行业独立部署；Trailmaker 已对学术用户免费。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507492" y="6159818"/>
              <a:ext cx="4211841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C74F3B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待验证：客户愿意为治理、协作和支持支付多少。</a:t>
              </a:r>
              <a:endParaRPr lang="zh-CN" sz="1350" b="1" dirty="0">
                <a:solidFill>
                  <a:srgbClr val="C74F3B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1130382" y="6480810"/>
            <a:ext cx="553364" cy="23469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rPr>
              <a:t>10 / 13</a:t>
            </a:r>
            <a:endParaRPr lang="en-US" sz="1200" dirty="0">
              <a:solidFill>
                <a:srgbClr val="8A7569"/>
              </a:solidFill>
              <a:latin typeface="Consolas"/>
              <a:ea typeface="Consolas"/>
              <a:cs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enerated background · slide 11" descr="content-ivor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98348" y="384810"/>
            <a:ext cx="9746978" cy="1109027"/>
            <a:chOff x="498348" y="384810"/>
            <a:chExt cx="9746978" cy="1109027"/>
          </a:xfrm>
        </p:grpSpPr>
        <p:sp>
          <p:nvSpPr>
            <p:cNvPr id="3" name="TextBox 3"/>
            <p:cNvSpPr txBox="1"/>
            <p:nvPr/>
          </p:nvSpPr>
          <p:spPr>
            <a:xfrm>
              <a:off x="508254" y="384810"/>
              <a:ext cx="1705844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10 / GO-TO-MARKET</a:t>
              </a:r>
              <a:endParaRPr lang="en-US" sz="120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98348" y="669608"/>
              <a:ext cx="9746978" cy="6160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先共创真实项目，再把 core workflow 模板化</a:t>
              </a:r>
              <a:endParaRPr lang="zh-CN" sz="315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2920" y="1147762"/>
              <a:ext cx="7429500" cy="346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从有项目量和</a:t>
              </a:r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技术的团队开始，而不是广泛投放个人订阅。</a:t>
              </a:r>
              <a:endParaRPr lang="zh-CN" sz="22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95300" y="2082165"/>
            <a:ext cx="3105150" cy="3223260"/>
            <a:chOff x="495300" y="2082165"/>
            <a:chExt cx="3105150" cy="3223260"/>
          </a:xfrm>
        </p:grpSpPr>
        <p:sp>
          <p:nvSpPr>
            <p:cNvPr id="7" name="TextBox 7"/>
            <p:cNvSpPr txBox="1"/>
            <p:nvPr/>
          </p:nvSpPr>
          <p:spPr>
            <a:xfrm>
              <a:off x="495300" y="2082165"/>
              <a:ext cx="1073109" cy="1219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6300" b="1" dirty="0">
                  <a:solidFill>
                    <a:srgbClr val="C74F3B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rPr>
                <a:t>01</a:t>
              </a:r>
              <a:endParaRPr lang="en-US" sz="6300" b="1" dirty="0">
                <a:solidFill>
                  <a:srgbClr val="C74F3B"/>
                </a:solidFill>
                <a:latin typeface="Georgia" panose="02040502050405090303"/>
                <a:ea typeface="Georgia" panose="02040502050405090303"/>
                <a:cs typeface="Georgia" panose="02040502050405090303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07492" y="3016568"/>
              <a:ext cx="1152898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0–6 MONTHS</a:t>
              </a:r>
              <a:endParaRPr lang="en-US" sz="135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2158" y="3417570"/>
              <a:ext cx="2175053" cy="469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设计合作伙伴</a:t>
              </a:r>
              <a:endParaRPr lang="zh-CN" sz="240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05206" y="3939540"/>
              <a:ext cx="2624328" cy="1075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850"/>
                </a:lnSpc>
              </a:pP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3–5 个目标团队</a:t>
              </a: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接入现有 HPC </a:t>
              </a: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side-by-side 跑真实项目</a:t>
              </a:r>
              <a:endParaRPr lang="zh-CN" sz="1800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11" name="Line 11"/>
            <p:cNvSpPr/>
            <p:nvPr/>
          </p:nvSpPr>
          <p:spPr>
            <a:xfrm>
              <a:off x="514350" y="5295900"/>
              <a:ext cx="3086100" cy="9525"/>
            </a:xfrm>
            <a:custGeom>
              <a:avLst/>
              <a:gdLst/>
              <a:ahLst/>
              <a:cxnLst/>
              <a:rect l="l" t="t" r="r" b="b"/>
              <a:pathLst>
                <a:path w="3086100" h="9525">
                  <a:moveTo>
                    <a:pt x="0" y="0"/>
                  </a:moveTo>
                  <a:lnTo>
                    <a:pt x="308610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3943350" y="1962150"/>
            <a:ext cx="3429000" cy="3867150"/>
            <a:chOff x="3943350" y="1962150"/>
            <a:chExt cx="3429000" cy="3867150"/>
          </a:xfrm>
        </p:grpSpPr>
        <p:sp>
          <p:nvSpPr>
            <p:cNvPr id="14" name="Line 14"/>
            <p:cNvSpPr/>
            <p:nvPr/>
          </p:nvSpPr>
          <p:spPr>
            <a:xfrm>
              <a:off x="3943350" y="1962150"/>
              <a:ext cx="9525" cy="3867150"/>
            </a:xfrm>
            <a:custGeom>
              <a:avLst/>
              <a:gdLst/>
              <a:ahLst/>
              <a:cxnLst/>
              <a:rect l="l" t="t" r="r" b="b"/>
              <a:pathLst>
                <a:path w="9525" h="3867150">
                  <a:moveTo>
                    <a:pt x="0" y="0"/>
                  </a:moveTo>
                  <a:lnTo>
                    <a:pt x="0" y="386715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4267200" y="2082165"/>
              <a:ext cx="1073109" cy="1219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6300" b="1" dirty="0">
                  <a:solidFill>
                    <a:srgbClr val="2F241F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rPr>
                <a:t>02</a:t>
              </a:r>
              <a:endParaRPr lang="en-US" sz="6300" b="1" dirty="0">
                <a:solidFill>
                  <a:srgbClr val="2F241F"/>
                </a:solidFill>
                <a:latin typeface="Georgia" panose="02040502050405090303"/>
                <a:ea typeface="Georgia" panose="02040502050405090303"/>
                <a:cs typeface="Georgia" panose="02040502050405090303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279392" y="3016568"/>
              <a:ext cx="1263792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2F241F"/>
                  </a:solidFill>
                  <a:latin typeface="Consolas"/>
                  <a:ea typeface="Consolas"/>
                  <a:cs typeface="Consolas"/>
                </a:rPr>
                <a:t>6–18 MONTHS</a:t>
              </a:r>
              <a:endParaRPr lang="en-US" sz="1350" b="1" dirty="0">
                <a:solidFill>
                  <a:srgbClr val="2F241F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274058" y="3417570"/>
              <a:ext cx="2101444" cy="469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Core 模板化</a:t>
              </a:r>
              <a:endParaRPr lang="zh-CN" sz="240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277106" y="3939540"/>
              <a:ext cx="2750058" cy="1075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850"/>
                </a:lnSpc>
              </a:pP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3–5 个高频 workflow </a:t>
              </a: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intake + 审计包</a:t>
              </a:r>
              <a:r>
                <a:rPr lang="en-US" sz="1800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service-provider license</a:t>
              </a:r>
              <a:endParaRPr lang="en-US" sz="1800" dirty="0">
                <a:solidFill>
                  <a:srgbClr val="2F241F"/>
                </a:solidFill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  <p:sp>
          <p:nvSpPr>
            <p:cNvPr id="19" name="Line 19"/>
            <p:cNvSpPr/>
            <p:nvPr/>
          </p:nvSpPr>
          <p:spPr>
            <a:xfrm>
              <a:off x="4286250" y="5295900"/>
              <a:ext cx="3086100" cy="9525"/>
            </a:xfrm>
            <a:custGeom>
              <a:avLst/>
              <a:gdLst/>
              <a:ahLst/>
              <a:cxnLst/>
              <a:rect l="l" t="t" r="r" b="b"/>
              <a:pathLst>
                <a:path w="3086100" h="9525">
                  <a:moveTo>
                    <a:pt x="0" y="0"/>
                  </a:moveTo>
                  <a:lnTo>
                    <a:pt x="308610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4279392" y="5493068"/>
              <a:ext cx="1921954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5F6E3E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目标：分析团队工作台</a:t>
              </a:r>
              <a:endParaRPr lang="zh-CN" sz="1350" b="1" dirty="0">
                <a:solidFill>
                  <a:srgbClr val="5F6E3E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15250" y="1962150"/>
            <a:ext cx="3676204" cy="3867150"/>
            <a:chOff x="7715250" y="1962150"/>
            <a:chExt cx="3676204" cy="3867150"/>
          </a:xfrm>
        </p:grpSpPr>
        <p:sp>
          <p:nvSpPr>
            <p:cNvPr id="22" name="Line 22"/>
            <p:cNvSpPr/>
            <p:nvPr/>
          </p:nvSpPr>
          <p:spPr>
            <a:xfrm>
              <a:off x="7715250" y="1962150"/>
              <a:ext cx="9525" cy="3867150"/>
            </a:xfrm>
            <a:custGeom>
              <a:avLst/>
              <a:gdLst/>
              <a:ahLst/>
              <a:cxnLst/>
              <a:rect l="l" t="t" r="r" b="b"/>
              <a:pathLst>
                <a:path w="9525" h="3867150">
                  <a:moveTo>
                    <a:pt x="0" y="0"/>
                  </a:moveTo>
                  <a:lnTo>
                    <a:pt x="0" y="386715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8039100" y="2082165"/>
              <a:ext cx="1073109" cy="1219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6300" b="1" dirty="0">
                  <a:solidFill>
                    <a:srgbClr val="5F6E3E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rPr>
                <a:t>03</a:t>
              </a:r>
              <a:endParaRPr lang="en-US" sz="6300" b="1" dirty="0">
                <a:solidFill>
                  <a:srgbClr val="5F6E3E"/>
                </a:solidFill>
                <a:latin typeface="Georgia" panose="02040502050405090303"/>
                <a:ea typeface="Georgia" panose="02040502050405090303"/>
                <a:cs typeface="Georgia" panose="02040502050405090303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051292" y="3016568"/>
              <a:ext cx="1374686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5F6E3E"/>
                  </a:solidFill>
                  <a:latin typeface="Consolas"/>
                  <a:ea typeface="Consolas"/>
                  <a:cs typeface="Consolas"/>
                </a:rPr>
                <a:t>18–36 MONTHS</a:t>
              </a:r>
              <a:endParaRPr lang="en-US" sz="1350" b="1" dirty="0">
                <a:solidFill>
                  <a:srgbClr val="5F6E3E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8045958" y="3417570"/>
              <a:ext cx="3345496" cy="469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2F241F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rPr>
                <a:t>Biotech enterprise</a:t>
              </a:r>
              <a:endParaRPr lang="en-US" sz="2400" b="1" dirty="0">
                <a:solidFill>
                  <a:srgbClr val="2F241F"/>
                </a:solidFill>
                <a:latin typeface="Georgia" panose="02040502050405090303"/>
                <a:ea typeface="Georgia" panose="02040502050405090303"/>
                <a:cs typeface="Georgia" panose="02040502050405090303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049006" y="3939540"/>
              <a:ext cx="2075688" cy="1075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850"/>
                </a:lnSpc>
              </a:pPr>
              <a:r>
                <a:rPr lang="en-US" sz="1800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SSO / RBAC</a:t>
              </a: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私有模型与数据驻留</a:t>
              </a: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SLA + IT 文档</a:t>
              </a:r>
              <a:endParaRPr lang="zh-CN" sz="1800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27" name="Line 27"/>
            <p:cNvSpPr/>
            <p:nvPr/>
          </p:nvSpPr>
          <p:spPr>
            <a:xfrm>
              <a:off x="8058150" y="5295900"/>
              <a:ext cx="3086100" cy="9525"/>
            </a:xfrm>
            <a:custGeom>
              <a:avLst/>
              <a:gdLst/>
              <a:ahLst/>
              <a:cxnLst/>
              <a:rect l="l" t="t" r="r" b="b"/>
              <a:pathLst>
                <a:path w="3086100" h="9525">
                  <a:moveTo>
                    <a:pt x="0" y="0"/>
                  </a:moveTo>
                  <a:lnTo>
                    <a:pt x="308610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8051292" y="5439093"/>
              <a:ext cx="2637544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5F6E3E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扩张：team → site → modality</a:t>
              </a:r>
              <a:endParaRPr lang="zh-CN" sz="1350" b="1" dirty="0">
                <a:solidFill>
                  <a:srgbClr val="5F6E3E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sp>
        <p:nvSpPr>
          <p:cNvPr id="30" name="Line 30"/>
          <p:cNvSpPr/>
          <p:nvPr/>
        </p:nvSpPr>
        <p:spPr>
          <a:xfrm>
            <a:off x="81915" y="6134100"/>
            <a:ext cx="11389995" cy="9525"/>
          </a:xfrm>
          <a:custGeom>
            <a:avLst/>
            <a:gdLst/>
            <a:ahLst/>
            <a:cxnLst/>
            <a:rect l="l" t="t" r="r" b="b"/>
            <a:pathLst>
              <a:path w="10896600" h="9525">
                <a:moveTo>
                  <a:pt x="0" y="0"/>
                </a:moveTo>
                <a:lnTo>
                  <a:pt x="10896600" y="0"/>
                </a:lnTo>
              </a:path>
            </a:pathLst>
          </a:custGeom>
          <a:noFill/>
          <a:ln w="28575">
            <a:solidFill>
              <a:srgbClr val="C74F3B"/>
            </a:solidFill>
          </a:ln>
        </p:spPr>
      </p:sp>
      <p:sp>
        <p:nvSpPr>
          <p:cNvPr id="31" name="Polygon 31"/>
          <p:cNvSpPr/>
          <p:nvPr/>
        </p:nvSpPr>
        <p:spPr>
          <a:xfrm>
            <a:off x="11329670" y="6038850"/>
            <a:ext cx="19939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95250"/>
                </a:move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C74F3B"/>
          </a:solidFill>
          <a:ln>
            <a:noFill/>
          </a:ln>
        </p:spPr>
      </p:sp>
      <p:sp>
        <p:nvSpPr>
          <p:cNvPr id="34" name="TextBox 34"/>
          <p:cNvSpPr txBox="1"/>
          <p:nvPr/>
        </p:nvSpPr>
        <p:spPr>
          <a:xfrm>
            <a:off x="11130382" y="6480810"/>
            <a:ext cx="553364" cy="23469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rPr>
              <a:t>11 / 13</a:t>
            </a:r>
            <a:endParaRPr lang="en-US" sz="1200" dirty="0">
              <a:solidFill>
                <a:srgbClr val="8A7569"/>
              </a:solidFill>
              <a:latin typeface="Consolas"/>
              <a:ea typeface="Consolas"/>
              <a:cs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enerated background · slide 12" descr="content-ivor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98348" y="384810"/>
            <a:ext cx="6010275" cy="1109027"/>
            <a:chOff x="498348" y="384810"/>
            <a:chExt cx="6010275" cy="1109027"/>
          </a:xfrm>
        </p:grpSpPr>
        <p:sp>
          <p:nvSpPr>
            <p:cNvPr id="3" name="TextBox 3"/>
            <p:cNvSpPr txBox="1"/>
            <p:nvPr/>
          </p:nvSpPr>
          <p:spPr>
            <a:xfrm>
              <a:off x="508254" y="384810"/>
              <a:ext cx="1876105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11 / NEXT MILESTONES</a:t>
              </a:r>
              <a:endParaRPr lang="en-US" sz="120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98348" y="669608"/>
              <a:ext cx="6010275" cy="4845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下一阶段</a:t>
              </a:r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任务：验证可规模化价值</a:t>
              </a:r>
              <a:endParaRPr lang="zh-CN" sz="315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2920" y="1147762"/>
              <a:ext cx="6000750" cy="346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优先追求客户声誉、部署能力与发表</a:t>
              </a:r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级级产品。</a:t>
              </a:r>
              <a:endParaRPr lang="zh-CN" sz="22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7750" y="2000250"/>
            <a:ext cx="9525" cy="3810000"/>
            <a:chOff x="1047750" y="2000250"/>
            <a:chExt cx="9525" cy="3810000"/>
          </a:xfrm>
        </p:grpSpPr>
        <p:sp>
          <p:nvSpPr>
            <p:cNvPr id="7" name="Line 7"/>
            <p:cNvSpPr/>
            <p:nvPr/>
          </p:nvSpPr>
          <p:spPr>
            <a:xfrm>
              <a:off x="1047750" y="2000250"/>
              <a:ext cx="9525" cy="3810000"/>
            </a:xfrm>
            <a:custGeom>
              <a:avLst/>
              <a:gdLst/>
              <a:ahLst/>
              <a:cxnLst/>
              <a:rect l="l" t="t" r="r" b="b"/>
              <a:pathLst>
                <a:path w="9525" h="3810000">
                  <a:moveTo>
                    <a:pt x="0" y="0"/>
                  </a:moveTo>
                  <a:lnTo>
                    <a:pt x="0" y="3810000"/>
                  </a:lnTo>
                </a:path>
              </a:pathLst>
            </a:custGeom>
            <a:noFill/>
            <a:ln w="38100">
              <a:solidFill>
                <a:srgbClr val="DFCFC1"/>
              </a:solidFill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46715" y="2040255"/>
            <a:ext cx="3704985" cy="649796"/>
            <a:chOff x="446715" y="2040255"/>
            <a:chExt cx="3704985" cy="649796"/>
          </a:xfrm>
        </p:grpSpPr>
        <p:sp>
          <p:nvSpPr>
            <p:cNvPr id="9" name="Ellipse 9"/>
            <p:cNvSpPr/>
            <p:nvPr/>
          </p:nvSpPr>
          <p:spPr>
            <a:xfrm>
              <a:off x="904875" y="2200275"/>
              <a:ext cx="285750" cy="285750"/>
            </a:xfrm>
            <a:prstGeom prst="ellipse">
              <a:avLst/>
            </a:prstGeom>
            <a:solidFill>
              <a:srgbClr val="C74F3B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446715" y="2270760"/>
              <a:ext cx="245181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M1</a:t>
              </a:r>
              <a:endParaRPr lang="en-US" sz="120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9032" y="2040255"/>
              <a:ext cx="2331125" cy="410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2100" b="1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Design partners</a:t>
              </a:r>
              <a:endParaRPr lang="en-US" sz="2100" b="1" dirty="0">
                <a:solidFill>
                  <a:srgbClr val="2F241F"/>
                </a:solidFill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02842" y="2426018"/>
              <a:ext cx="2748858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3–5 家访谈 · 1–2 个真实共创项目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46715" y="3088005"/>
            <a:ext cx="4504628" cy="649796"/>
            <a:chOff x="446715" y="3088005"/>
            <a:chExt cx="4504628" cy="649796"/>
          </a:xfrm>
        </p:grpSpPr>
        <p:sp>
          <p:nvSpPr>
            <p:cNvPr id="14" name="Ellipse 14"/>
            <p:cNvSpPr/>
            <p:nvPr/>
          </p:nvSpPr>
          <p:spPr>
            <a:xfrm>
              <a:off x="904875" y="3248025"/>
              <a:ext cx="285750" cy="285750"/>
            </a:xfrm>
            <a:prstGeom prst="ellipse">
              <a:avLst/>
            </a:prstGeom>
            <a:solidFill>
              <a:srgbClr val="2F241F"/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446715" y="3318510"/>
              <a:ext cx="245181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2F241F"/>
                  </a:solidFill>
                  <a:latin typeface="Consolas"/>
                  <a:ea typeface="Consolas"/>
                  <a:cs typeface="Consolas"/>
                </a:rPr>
                <a:t>M2</a:t>
              </a:r>
              <a:endParaRPr lang="en-US" sz="1200" b="1" dirty="0">
                <a:solidFill>
                  <a:srgbClr val="2F241F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99032" y="3088005"/>
              <a:ext cx="2390732" cy="410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2100" b="1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Product metrics</a:t>
              </a:r>
              <a:endParaRPr lang="en-US" sz="2100" b="1" dirty="0">
                <a:solidFill>
                  <a:srgbClr val="2F241F"/>
                </a:solidFill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402842" y="3473768"/>
              <a:ext cx="3548501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首轮结果 · 返工 · 可追溯率 · 并发项目基线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46715" y="4135755"/>
            <a:ext cx="4668191" cy="649796"/>
            <a:chOff x="446715" y="4135755"/>
            <a:chExt cx="4668191" cy="649796"/>
          </a:xfrm>
        </p:grpSpPr>
        <p:sp>
          <p:nvSpPr>
            <p:cNvPr id="19" name="Ellipse 19"/>
            <p:cNvSpPr/>
            <p:nvPr/>
          </p:nvSpPr>
          <p:spPr>
            <a:xfrm>
              <a:off x="904875" y="4295775"/>
              <a:ext cx="285750" cy="285750"/>
            </a:xfrm>
            <a:prstGeom prst="ellipse">
              <a:avLst/>
            </a:prstGeom>
            <a:solidFill>
              <a:srgbClr val="5F6E3E"/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446715" y="4366260"/>
              <a:ext cx="245181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5F6E3E"/>
                  </a:solidFill>
                  <a:latin typeface="Consolas"/>
                  <a:ea typeface="Consolas"/>
                  <a:cs typeface="Consolas"/>
                </a:rPr>
                <a:t>M3</a:t>
              </a:r>
              <a:endParaRPr lang="en-US" sz="1200" b="1" dirty="0">
                <a:solidFill>
                  <a:srgbClr val="5F6E3E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399032" y="4135755"/>
              <a:ext cx="1975624" cy="410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2100" b="1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Team product</a:t>
              </a:r>
              <a:endParaRPr lang="en-US" sz="2100" b="1" dirty="0">
                <a:solidFill>
                  <a:srgbClr val="2F241F"/>
                </a:solidFill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02842" y="4521518"/>
              <a:ext cx="3712064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共享 · 角色 · 审批 · 模板 · usage reporting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46715" y="5183505"/>
            <a:ext cx="4819924" cy="649796"/>
            <a:chOff x="446715" y="5183505"/>
            <a:chExt cx="4819924" cy="649796"/>
          </a:xfrm>
        </p:grpSpPr>
        <p:sp>
          <p:nvSpPr>
            <p:cNvPr id="24" name="Ellipse 24"/>
            <p:cNvSpPr/>
            <p:nvPr/>
          </p:nvSpPr>
          <p:spPr>
            <a:xfrm>
              <a:off x="904875" y="5343525"/>
              <a:ext cx="285750" cy="285750"/>
            </a:xfrm>
            <a:prstGeom prst="ellipse">
              <a:avLst/>
            </a:prstGeom>
            <a:solidFill>
              <a:srgbClr val="5F6E3E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446715" y="5414010"/>
              <a:ext cx="245181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5F6E3E"/>
                  </a:solidFill>
                  <a:latin typeface="Consolas"/>
                  <a:ea typeface="Consolas"/>
                  <a:cs typeface="Consolas"/>
                </a:rPr>
                <a:t>M4</a:t>
              </a:r>
              <a:endParaRPr lang="en-US" sz="1200" b="1" dirty="0">
                <a:solidFill>
                  <a:srgbClr val="5F6E3E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399032" y="5183505"/>
              <a:ext cx="3072981" cy="410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2100" b="1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Enterprise readiness</a:t>
              </a:r>
              <a:endParaRPr lang="en-US" sz="2100" b="1" dirty="0">
                <a:solidFill>
                  <a:srgbClr val="2F241F"/>
                </a:solidFill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02842" y="5569268"/>
              <a:ext cx="3863797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SSO/RBAC · 备份恢复 · 安全文档 · 私有部署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6267450" y="1885950"/>
            <a:ext cx="6162065" cy="4057650"/>
            <a:chOff x="6267450" y="1885950"/>
            <a:chExt cx="6162065" cy="4057650"/>
          </a:xfrm>
        </p:grpSpPr>
        <p:sp>
          <p:nvSpPr>
            <p:cNvPr id="29" name="Line 29"/>
            <p:cNvSpPr/>
            <p:nvPr/>
          </p:nvSpPr>
          <p:spPr>
            <a:xfrm>
              <a:off x="6267450" y="1885950"/>
              <a:ext cx="9525" cy="4057650"/>
            </a:xfrm>
            <a:custGeom>
              <a:avLst/>
              <a:gdLst/>
              <a:ahLst/>
              <a:cxnLst/>
              <a:rect l="l" t="t" r="r" b="b"/>
              <a:pathLst>
                <a:path w="9525" h="4057650">
                  <a:moveTo>
                    <a:pt x="0" y="0"/>
                  </a:moveTo>
                  <a:lnTo>
                    <a:pt x="0" y="405765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6693408" y="1988820"/>
              <a:ext cx="1458163" cy="469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资源方向</a:t>
              </a:r>
              <a:endParaRPr lang="zh-CN" sz="240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>
              <a:off x="6748462" y="2628900"/>
              <a:ext cx="257175" cy="228600"/>
            </a:xfrm>
            <a:custGeom>
              <a:avLst/>
              <a:gdLst/>
              <a:ahLst/>
              <a:cxnLst/>
              <a:rect l="l" t="t" r="r" b="b"/>
              <a:pathLst>
                <a:path w="257175" h="228600">
                  <a:moveTo>
                    <a:pt x="200025" y="228600"/>
                  </a:moveTo>
                  <a:lnTo>
                    <a:pt x="42862" y="228600"/>
                  </a:lnTo>
                  <a:cubicBezTo>
                    <a:pt x="19190" y="228600"/>
                    <a:pt x="0" y="209410"/>
                    <a:pt x="0" y="185738"/>
                  </a:cubicBezTo>
                  <a:cubicBezTo>
                    <a:pt x="0" y="162065"/>
                    <a:pt x="19190" y="142875"/>
                    <a:pt x="42862" y="142875"/>
                  </a:cubicBezTo>
                  <a:lnTo>
                    <a:pt x="200025" y="142875"/>
                  </a:lnTo>
                  <a:cubicBezTo>
                    <a:pt x="176353" y="142875"/>
                    <a:pt x="157162" y="162065"/>
                    <a:pt x="157162" y="185738"/>
                  </a:cubicBezTo>
                  <a:cubicBezTo>
                    <a:pt x="157162" y="209410"/>
                    <a:pt x="176353" y="228600"/>
                    <a:pt x="200025" y="228600"/>
                  </a:cubicBezTo>
                  <a:lnTo>
                    <a:pt x="214312" y="228600"/>
                  </a:lnTo>
                  <a:cubicBezTo>
                    <a:pt x="237985" y="228600"/>
                    <a:pt x="257175" y="209410"/>
                    <a:pt x="257175" y="185738"/>
                  </a:cubicBezTo>
                  <a:lnTo>
                    <a:pt x="257175" y="28575"/>
                  </a:lnTo>
                  <a:cubicBezTo>
                    <a:pt x="257175" y="12793"/>
                    <a:pt x="244382" y="0"/>
                    <a:pt x="228600" y="0"/>
                  </a:cubicBezTo>
                  <a:lnTo>
                    <a:pt x="85725" y="0"/>
                  </a:lnTo>
                  <a:cubicBezTo>
                    <a:pt x="69943" y="0"/>
                    <a:pt x="57150" y="12793"/>
                    <a:pt x="57150" y="28575"/>
                  </a:cubicBezTo>
                  <a:lnTo>
                    <a:pt x="57150" y="142875"/>
                  </a:lnTo>
                </a:path>
              </a:pathLst>
            </a:custGeom>
            <a:noFill/>
            <a:ln w="19050">
              <a:solidFill>
                <a:srgbClr val="C74F3B"/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210806" y="2625090"/>
              <a:ext cx="2441448" cy="352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产品工程与运行可靠性</a:t>
              </a:r>
              <a:endParaRPr lang="zh-CN" sz="1800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6748462" y="3148012"/>
              <a:ext cx="257176" cy="257175"/>
              <a:chOff x="6748462" y="3148012"/>
              <a:chExt cx="257176" cy="25717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6848475" y="3262312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57150">
                    <a:moveTo>
                      <a:pt x="0" y="28575"/>
                    </a:moveTo>
                    <a:cubicBezTo>
                      <a:pt x="0" y="44357"/>
                      <a:pt x="12793" y="57150"/>
                      <a:pt x="28575" y="57150"/>
                    </a:cubicBezTo>
                    <a:cubicBezTo>
                      <a:pt x="44357" y="57150"/>
                      <a:pt x="57150" y="44357"/>
                      <a:pt x="57150" y="28575"/>
                    </a:cubicBezTo>
                    <a:cubicBezTo>
                      <a:pt x="57150" y="12793"/>
                      <a:pt x="44357" y="0"/>
                      <a:pt x="28575" y="0"/>
                    </a:cubicBezTo>
                    <a:cubicBezTo>
                      <a:pt x="12793" y="0"/>
                      <a:pt x="0" y="12793"/>
                      <a:pt x="0" y="28575"/>
                    </a:cubicBez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34" name="Freeform 34"/>
              <p:cNvSpPr/>
              <p:nvPr/>
            </p:nvSpPr>
            <p:spPr>
              <a:xfrm>
                <a:off x="6819900" y="3362325"/>
                <a:ext cx="114300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42862">
                    <a:moveTo>
                      <a:pt x="0" y="42862"/>
                    </a:move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lnTo>
                      <a:pt x="85725" y="0"/>
                    </a:lnTo>
                    <a:cubicBezTo>
                      <a:pt x="101507" y="0"/>
                      <a:pt x="114300" y="12793"/>
                      <a:pt x="114300" y="28575"/>
                    </a:cubicBezTo>
                    <a:lnTo>
                      <a:pt x="114300" y="42862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35" name="Freeform 35"/>
              <p:cNvSpPr/>
              <p:nvPr/>
            </p:nvSpPr>
            <p:spPr>
              <a:xfrm>
                <a:off x="6919912" y="3148012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57150">
                    <a:moveTo>
                      <a:pt x="0" y="28575"/>
                    </a:moveTo>
                    <a:cubicBezTo>
                      <a:pt x="0" y="44357"/>
                      <a:pt x="12793" y="57150"/>
                      <a:pt x="28575" y="57150"/>
                    </a:cubicBezTo>
                    <a:cubicBezTo>
                      <a:pt x="44357" y="57150"/>
                      <a:pt x="57150" y="44357"/>
                      <a:pt x="57150" y="28575"/>
                    </a:cubicBezTo>
                    <a:cubicBezTo>
                      <a:pt x="57150" y="12793"/>
                      <a:pt x="44357" y="0"/>
                      <a:pt x="28575" y="0"/>
                    </a:cubicBezTo>
                    <a:cubicBezTo>
                      <a:pt x="12793" y="0"/>
                      <a:pt x="0" y="12793"/>
                      <a:pt x="0" y="28575"/>
                    </a:cubicBez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36" name="Freeform 36"/>
              <p:cNvSpPr/>
              <p:nvPr/>
            </p:nvSpPr>
            <p:spPr>
              <a:xfrm>
                <a:off x="6948488" y="3248025"/>
                <a:ext cx="57150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42862">
                    <a:moveTo>
                      <a:pt x="0" y="0"/>
                    </a:moveTo>
                    <a:lnTo>
                      <a:pt x="28575" y="0"/>
                    </a:lnTo>
                    <a:cubicBezTo>
                      <a:pt x="44357" y="0"/>
                      <a:pt x="57150" y="12793"/>
                      <a:pt x="57150" y="28575"/>
                    </a:cubicBezTo>
                    <a:lnTo>
                      <a:pt x="57150" y="42862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37" name="Freeform 37"/>
              <p:cNvSpPr/>
              <p:nvPr/>
            </p:nvSpPr>
            <p:spPr>
              <a:xfrm>
                <a:off x="6777038" y="3148012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57150">
                    <a:moveTo>
                      <a:pt x="0" y="28575"/>
                    </a:moveTo>
                    <a:cubicBezTo>
                      <a:pt x="0" y="44357"/>
                      <a:pt x="12793" y="57150"/>
                      <a:pt x="28575" y="57150"/>
                    </a:cubicBezTo>
                    <a:cubicBezTo>
                      <a:pt x="44357" y="57150"/>
                      <a:pt x="57150" y="44357"/>
                      <a:pt x="57150" y="28575"/>
                    </a:cubicBezTo>
                    <a:cubicBezTo>
                      <a:pt x="57150" y="12793"/>
                      <a:pt x="44357" y="0"/>
                      <a:pt x="28575" y="0"/>
                    </a:cubicBezTo>
                    <a:cubicBezTo>
                      <a:pt x="12793" y="0"/>
                      <a:pt x="0" y="12793"/>
                      <a:pt x="0" y="28575"/>
                    </a:cubicBez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38" name="Freeform 38"/>
              <p:cNvSpPr/>
              <p:nvPr/>
            </p:nvSpPr>
            <p:spPr>
              <a:xfrm>
                <a:off x="6748462" y="3248025"/>
                <a:ext cx="57150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42862">
                    <a:moveTo>
                      <a:pt x="0" y="42862"/>
                    </a:move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lnTo>
                      <a:pt x="57150" y="0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7210806" y="3158490"/>
              <a:ext cx="2829154" cy="352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800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design-partner success</a:t>
              </a:r>
              <a:endParaRPr lang="en-US" sz="1800" dirty="0">
                <a:solidFill>
                  <a:srgbClr val="2F241F"/>
                </a:solidFill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  <p:grpSp>
          <p:nvGrpSpPr>
            <p:cNvPr id="45" name="Group 45"/>
            <p:cNvGrpSpPr/>
            <p:nvPr/>
          </p:nvGrpSpPr>
          <p:grpSpPr>
            <a:xfrm>
              <a:off x="6777038" y="3681412"/>
              <a:ext cx="228599" cy="257176"/>
              <a:chOff x="6777038" y="3681412"/>
              <a:chExt cx="228599" cy="25717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6777038" y="3795712"/>
                <a:ext cx="2000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142875">
                    <a:moveTo>
                      <a:pt x="92869" y="142875"/>
                    </a:moveTo>
                    <a:lnTo>
                      <a:pt x="28575" y="142875"/>
                    </a:lnTo>
                    <a:cubicBezTo>
                      <a:pt x="12793" y="142875"/>
                      <a:pt x="0" y="130082"/>
                      <a:pt x="0" y="114300"/>
                    </a:cubicBez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lnTo>
                      <a:pt x="171450" y="0"/>
                    </a:lnTo>
                    <a:cubicBezTo>
                      <a:pt x="187232" y="0"/>
                      <a:pt x="200025" y="12793"/>
                      <a:pt x="200025" y="28575"/>
                    </a:cubicBezTo>
                    <a:lnTo>
                      <a:pt x="200025" y="35719"/>
                    </a:ln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42" name="Freeform 42"/>
              <p:cNvSpPr/>
              <p:nvPr/>
            </p:nvSpPr>
            <p:spPr>
              <a:xfrm>
                <a:off x="6862762" y="3852862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8575">
                    <a:moveTo>
                      <a:pt x="0" y="14288"/>
                    </a:moveTo>
                    <a:cubicBezTo>
                      <a:pt x="0" y="22178"/>
                      <a:pt x="6397" y="28575"/>
                      <a:pt x="14288" y="28575"/>
                    </a:cubicBezTo>
                    <a:cubicBezTo>
                      <a:pt x="22178" y="28575"/>
                      <a:pt x="28575" y="22178"/>
                      <a:pt x="28575" y="14288"/>
                    </a:cubicBezTo>
                    <a:cubicBezTo>
                      <a:pt x="28575" y="6397"/>
                      <a:pt x="22178" y="0"/>
                      <a:pt x="14288" y="0"/>
                    </a:cubicBezTo>
                    <a:cubicBezTo>
                      <a:pt x="6397" y="0"/>
                      <a:pt x="0" y="6397"/>
                      <a:pt x="0" y="14288"/>
                    </a:cubicBez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43" name="Freeform 43"/>
              <p:cNvSpPr/>
              <p:nvPr/>
            </p:nvSpPr>
            <p:spPr>
              <a:xfrm>
                <a:off x="6819900" y="3681412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>
                    <a:moveTo>
                      <a:pt x="0" y="114300"/>
                    </a:move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lnTo>
                      <a:pt x="114300" y="114300"/>
                    </a:ln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44" name="Freeform 44"/>
              <p:cNvSpPr/>
              <p:nvPr/>
            </p:nvSpPr>
            <p:spPr>
              <a:xfrm>
                <a:off x="6919912" y="3881438"/>
                <a:ext cx="857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57150">
                    <a:moveTo>
                      <a:pt x="0" y="28575"/>
                    </a:moveTo>
                    <a:lnTo>
                      <a:pt x="28575" y="57150"/>
                    </a:lnTo>
                    <a:lnTo>
                      <a:pt x="85725" y="0"/>
                    </a:ln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</p:grpSp>
        <p:sp>
          <p:nvSpPr>
            <p:cNvPr id="46" name="TextBox 46"/>
            <p:cNvSpPr txBox="1"/>
            <p:nvPr/>
          </p:nvSpPr>
          <p:spPr>
            <a:xfrm>
              <a:off x="7210806" y="3691890"/>
              <a:ext cx="2199132" cy="352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企业部署与安全能力</a:t>
              </a:r>
              <a:endParaRPr lang="zh-CN" sz="1800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grpSp>
          <p:nvGrpSpPr>
            <p:cNvPr id="50" name="Group 50"/>
            <p:cNvGrpSpPr/>
            <p:nvPr/>
          </p:nvGrpSpPr>
          <p:grpSpPr>
            <a:xfrm>
              <a:off x="6755821" y="4222171"/>
              <a:ext cx="242458" cy="242458"/>
              <a:chOff x="6755821" y="4222171"/>
              <a:chExt cx="242458" cy="24245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6814987" y="4282180"/>
                <a:ext cx="123283" cy="123283"/>
              </a:xfrm>
              <a:custGeom>
                <a:avLst/>
                <a:gdLst/>
                <a:ahLst/>
                <a:cxnLst/>
                <a:rect l="l" t="t" r="r" b="b"/>
                <a:pathLst>
                  <a:path w="123283" h="123283">
                    <a:moveTo>
                      <a:pt x="102468" y="101625"/>
                    </a:moveTo>
                    <a:cubicBezTo>
                      <a:pt x="117325" y="87276"/>
                      <a:pt x="123283" y="66027"/>
                      <a:pt x="118053" y="46046"/>
                    </a:cubicBezTo>
                    <a:cubicBezTo>
                      <a:pt x="112823" y="26065"/>
                      <a:pt x="97218" y="10460"/>
                      <a:pt x="77237" y="5230"/>
                    </a:cubicBezTo>
                    <a:cubicBezTo>
                      <a:pt x="57256" y="0"/>
                      <a:pt x="36007" y="5958"/>
                      <a:pt x="21658" y="20815"/>
                    </a:cubicBezTo>
                    <a:cubicBezTo>
                      <a:pt x="0" y="43239"/>
                      <a:pt x="310" y="78884"/>
                      <a:pt x="22354" y="100929"/>
                    </a:cubicBezTo>
                    <a:cubicBezTo>
                      <a:pt x="44399" y="122973"/>
                      <a:pt x="80044" y="123283"/>
                      <a:pt x="102468" y="101625"/>
                    </a:cubicBez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48" name="Freeform 48"/>
              <p:cNvSpPr/>
              <p:nvPr/>
            </p:nvSpPr>
            <p:spPr>
              <a:xfrm>
                <a:off x="6755821" y="4361486"/>
                <a:ext cx="103143" cy="103143"/>
              </a:xfrm>
              <a:custGeom>
                <a:avLst/>
                <a:gdLst/>
                <a:ahLst/>
                <a:cxnLst/>
                <a:rect l="l" t="t" r="r" b="b"/>
                <a:pathLst>
                  <a:path w="103143" h="103143">
                    <a:moveTo>
                      <a:pt x="80824" y="103143"/>
                    </a:moveTo>
                    <a:cubicBezTo>
                      <a:pt x="103143" y="80824"/>
                      <a:pt x="103143" y="44638"/>
                      <a:pt x="80824" y="22319"/>
                    </a:cubicBezTo>
                    <a:cubicBezTo>
                      <a:pt x="58505" y="0"/>
                      <a:pt x="22319" y="0"/>
                      <a:pt x="0" y="22319"/>
                    </a:cubicBez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49" name="Freeform 49"/>
              <p:cNvSpPr/>
              <p:nvPr/>
            </p:nvSpPr>
            <p:spPr>
              <a:xfrm>
                <a:off x="6895136" y="4222171"/>
                <a:ext cx="103143" cy="103143"/>
              </a:xfrm>
              <a:custGeom>
                <a:avLst/>
                <a:gdLst/>
                <a:ahLst/>
                <a:cxnLst/>
                <a:rect l="l" t="t" r="r" b="b"/>
                <a:pathLst>
                  <a:path w="103143" h="103143">
                    <a:moveTo>
                      <a:pt x="22319" y="0"/>
                    </a:moveTo>
                    <a:cubicBezTo>
                      <a:pt x="0" y="22319"/>
                      <a:pt x="0" y="58505"/>
                      <a:pt x="22319" y="80824"/>
                    </a:cubicBezTo>
                    <a:cubicBezTo>
                      <a:pt x="44638" y="103143"/>
                      <a:pt x="80824" y="103143"/>
                      <a:pt x="103143" y="80824"/>
                    </a:cubicBez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</p:grpSp>
        <p:sp>
          <p:nvSpPr>
            <p:cNvPr id="51" name="TextBox 51"/>
            <p:cNvSpPr txBox="1"/>
            <p:nvPr/>
          </p:nvSpPr>
          <p:spPr>
            <a:xfrm>
              <a:off x="7210806" y="4225290"/>
              <a:ext cx="2057400" cy="2768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生信方法与行业</a:t>
              </a: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信誉</a:t>
              </a:r>
              <a:endParaRPr lang="zh-CN" sz="1800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52" name="Rectangle 52"/>
            <p:cNvSpPr/>
            <p:nvPr/>
          </p:nvSpPr>
          <p:spPr>
            <a:xfrm>
              <a:off x="6705600" y="4914900"/>
              <a:ext cx="5111750" cy="1028700"/>
            </a:xfrm>
            <a:prstGeom prst="rect">
              <a:avLst/>
            </a:prstGeom>
            <a:solidFill>
              <a:srgbClr val="F3E6D8"/>
            </a:solidFill>
            <a:ln>
              <a:noFill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6927342" y="5093018"/>
              <a:ext cx="2332406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FOUNDER INPUT REQUIRED</a:t>
              </a:r>
              <a:endParaRPr lang="en-US" sz="135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6927342" y="5454968"/>
              <a:ext cx="5502173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团队履历 · 融资金额 · 资金周期 · 已有项目 · founder-market fit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11130382" y="6442710"/>
            <a:ext cx="553364" cy="23469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rPr>
              <a:t>12 / 13</a:t>
            </a:r>
            <a:endParaRPr lang="en-US" sz="1200" dirty="0">
              <a:solidFill>
                <a:srgbClr val="8A7569"/>
              </a:solidFill>
              <a:latin typeface="Consolas"/>
              <a:ea typeface="Consolas"/>
              <a:cs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enerated background · slide 13" descr="cover-dark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Closing slide contrast veil"/>
          <p:cNvSpPr/>
          <p:nvPr/>
        </p:nvSpPr>
        <p:spPr>
          <a:xfrm>
            <a:off x="6827520" y="0"/>
            <a:ext cx="5364480" cy="6858000"/>
          </a:xfrm>
          <a:prstGeom prst="rect">
            <a:avLst/>
          </a:prstGeom>
          <a:solidFill>
            <a:srgbClr val="211915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pSp>
        <p:nvGrpSpPr>
          <p:cNvPr id="5" name="Group 5"/>
          <p:cNvGrpSpPr/>
          <p:nvPr/>
        </p:nvGrpSpPr>
        <p:grpSpPr>
          <a:xfrm>
            <a:off x="514350" y="457200"/>
            <a:ext cx="4648200" cy="285988"/>
            <a:chOff x="514350" y="457200"/>
            <a:chExt cx="3974805" cy="285750"/>
          </a:xfrm>
        </p:grpSpPr>
        <p:sp>
          <p:nvSpPr>
            <p:cNvPr id="3" name="Rectangle 3"/>
            <p:cNvSpPr/>
            <p:nvPr/>
          </p:nvSpPr>
          <p:spPr>
            <a:xfrm>
              <a:off x="514350" y="457200"/>
              <a:ext cx="3733800" cy="285750"/>
            </a:xfrm>
            <a:prstGeom prst="rect">
              <a:avLst/>
            </a:prstGeom>
            <a:solidFill>
              <a:srgbClr val="C74F3B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641604" y="527685"/>
              <a:ext cx="3847551" cy="183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rPr>
                <a:t>SEEKING DESIGN PARTNERS &amp; STRATEGIC CAPITAL</a:t>
              </a:r>
              <a:endParaRPr lang="en-US" sz="1200" b="1" dirty="0">
                <a:solidFill>
                  <a:srgbClr val="FFFAF2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95300" y="1223010"/>
            <a:ext cx="5267980" cy="4211574"/>
            <a:chOff x="495300" y="1223010"/>
            <a:chExt cx="5267980" cy="4211574"/>
          </a:xfrm>
        </p:grpSpPr>
        <p:sp>
          <p:nvSpPr>
            <p:cNvPr id="6" name="TextBox 6"/>
            <p:cNvSpPr txBox="1"/>
            <p:nvPr/>
          </p:nvSpPr>
          <p:spPr>
            <a:xfrm>
              <a:off x="495300" y="1223010"/>
              <a:ext cx="4518660" cy="2114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5100"/>
                </a:lnSpc>
              </a:pPr>
              <a:r>
                <a:rPr lang="zh-CN" sz="4200" b="1" dirty="0">
                  <a:solidFill>
                    <a:srgbClr val="FFFAF2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把分析师的判断，</a:t>
              </a:r>
              <a:r>
                <a:rPr lang="zh-CN" sz="4200" b="1" dirty="0">
                  <a:solidFill>
                    <a:srgbClr val="FFFAF2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变成可复用的</a:t>
              </a:r>
              <a:r>
                <a:rPr lang="zh-CN" sz="4200" b="1" dirty="0">
                  <a:solidFill>
                    <a:srgbClr val="C74F3B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科研操作系统</a:t>
              </a:r>
              <a:endParaRPr lang="zh-CN" sz="4200" b="1" dirty="0">
                <a:solidFill>
                  <a:srgbClr val="C74F3B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41020" y="3662362"/>
              <a:ext cx="4309110" cy="840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3150"/>
                </a:lnSpc>
              </a:pPr>
              <a:r>
                <a:rPr lang="zh-CN" sz="2250" dirty="0">
                  <a:solidFill>
                    <a:srgbClr val="DFCFC1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我们不替代生信分析师。我们</a:t>
              </a:r>
              <a:r>
                <a:rPr lang="zh-CN" sz="2250" dirty="0">
                  <a:solidFill>
                    <a:srgbClr val="DFCFC1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只是把他们的判断变成组织资产。</a:t>
              </a:r>
              <a:endParaRPr lang="zh-CN" sz="2250" dirty="0">
                <a:solidFill>
                  <a:srgbClr val="DFCFC1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631406" y="5038725"/>
              <a:ext cx="349669" cy="349670"/>
              <a:chOff x="631406" y="5038725"/>
              <a:chExt cx="349669" cy="34967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638175" y="5038725"/>
                <a:ext cx="3429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342900">
                    <a:moveTo>
                      <a:pt x="0" y="192881"/>
                    </a:moveTo>
                    <a:cubicBezTo>
                      <a:pt x="78657" y="202229"/>
                      <a:pt x="140671" y="264243"/>
                      <a:pt x="150019" y="342900"/>
                    </a:cubicBezTo>
                    <a:cubicBezTo>
                      <a:pt x="188532" y="320697"/>
                      <a:pt x="212845" y="280175"/>
                      <a:pt x="214312" y="235744"/>
                    </a:cubicBezTo>
                    <a:cubicBezTo>
                      <a:pt x="287903" y="209856"/>
                      <a:pt x="338653" y="142189"/>
                      <a:pt x="342900" y="64294"/>
                    </a:cubicBezTo>
                    <a:cubicBezTo>
                      <a:pt x="342900" y="28785"/>
                      <a:pt x="314115" y="0"/>
                      <a:pt x="278606" y="0"/>
                    </a:cubicBezTo>
                    <a:cubicBezTo>
                      <a:pt x="200711" y="4247"/>
                      <a:pt x="133044" y="54997"/>
                      <a:pt x="107156" y="128588"/>
                    </a:cubicBezTo>
                    <a:cubicBezTo>
                      <a:pt x="62725" y="130055"/>
                      <a:pt x="22203" y="154368"/>
                      <a:pt x="0" y="192881"/>
                    </a:cubicBez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9" name="Freeform 9"/>
              <p:cNvSpPr/>
              <p:nvPr/>
            </p:nvSpPr>
            <p:spPr>
              <a:xfrm>
                <a:off x="631406" y="5253038"/>
                <a:ext cx="135357" cy="135357"/>
              </a:xfrm>
              <a:custGeom>
                <a:avLst/>
                <a:gdLst/>
                <a:ahLst/>
                <a:cxnLst/>
                <a:rect l="l" t="t" r="r" b="b"/>
                <a:pathLst>
                  <a:path w="135357" h="135357">
                    <a:moveTo>
                      <a:pt x="71063" y="0"/>
                    </a:moveTo>
                    <a:cubicBezTo>
                      <a:pt x="25435" y="25760"/>
                      <a:pt x="0" y="76629"/>
                      <a:pt x="6769" y="128588"/>
                    </a:cubicBezTo>
                    <a:cubicBezTo>
                      <a:pt x="58728" y="135357"/>
                      <a:pt x="109597" y="109922"/>
                      <a:pt x="135357" y="64294"/>
                    </a:cubicBez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10" name="Freeform 10"/>
              <p:cNvSpPr/>
              <p:nvPr/>
            </p:nvSpPr>
            <p:spPr>
              <a:xfrm>
                <a:off x="852488" y="5124450"/>
                <a:ext cx="42862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42862" h="42862">
                    <a:moveTo>
                      <a:pt x="0" y="21431"/>
                    </a:moveTo>
                    <a:cubicBezTo>
                      <a:pt x="0" y="33267"/>
                      <a:pt x="9595" y="42862"/>
                      <a:pt x="21431" y="42862"/>
                    </a:cubicBezTo>
                    <a:cubicBezTo>
                      <a:pt x="33267" y="42862"/>
                      <a:pt x="42862" y="33267"/>
                      <a:pt x="42862" y="21431"/>
                    </a:cubicBezTo>
                    <a:cubicBezTo>
                      <a:pt x="42862" y="9595"/>
                      <a:pt x="33267" y="0"/>
                      <a:pt x="21431" y="0"/>
                    </a:cubicBezTo>
                    <a:cubicBezTo>
                      <a:pt x="9595" y="0"/>
                      <a:pt x="0" y="9595"/>
                      <a:pt x="0" y="21431"/>
                    </a:cubicBez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248156" y="5082540"/>
              <a:ext cx="4515124" cy="352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dirty="0">
                  <a:solidFill>
                    <a:srgbClr val="FFFAF2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用真实项目共同定义可信 Agent 分析标准</a:t>
              </a:r>
              <a:endParaRPr lang="zh-CN" sz="1800" dirty="0">
                <a:solidFill>
                  <a:srgbClr val="FFFAF2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934200" y="1181100"/>
            <a:ext cx="4850740" cy="4457700"/>
            <a:chOff x="6934200" y="1181100"/>
            <a:chExt cx="4850740" cy="4457700"/>
          </a:xfrm>
        </p:grpSpPr>
        <p:sp>
          <p:nvSpPr>
            <p:cNvPr id="14" name="Line 14"/>
            <p:cNvSpPr/>
            <p:nvPr/>
          </p:nvSpPr>
          <p:spPr>
            <a:xfrm>
              <a:off x="6934200" y="1181100"/>
              <a:ext cx="9525" cy="4457700"/>
            </a:xfrm>
            <a:custGeom>
              <a:avLst/>
              <a:gdLst/>
              <a:ahLst/>
              <a:cxnLst/>
              <a:rect l="l" t="t" r="r" b="b"/>
              <a:pathLst>
                <a:path w="9525" h="4457700">
                  <a:moveTo>
                    <a:pt x="0" y="0"/>
                  </a:moveTo>
                  <a:lnTo>
                    <a:pt x="0" y="4457700"/>
                  </a:lnTo>
                </a:path>
              </a:pathLst>
            </a:custGeom>
            <a:noFill/>
            <a:ln w="9525">
              <a:solidFill>
                <a:srgbClr val="604F47"/>
              </a:solidFill>
            </a:ln>
          </p:spPr>
        </p:sp>
        <p:grpSp>
          <p:nvGrpSpPr>
            <p:cNvPr id="24" name="Group 24"/>
            <p:cNvGrpSpPr/>
            <p:nvPr/>
          </p:nvGrpSpPr>
          <p:grpSpPr>
            <a:xfrm>
              <a:off x="7401306" y="1455420"/>
              <a:ext cx="3902267" cy="835914"/>
              <a:chOff x="7401306" y="1455420"/>
              <a:chExt cx="3902267" cy="835914"/>
            </a:xfrm>
          </p:grpSpPr>
          <p:grpSp>
            <p:nvGrpSpPr>
              <p:cNvPr id="21" name="Group 21"/>
              <p:cNvGrpSpPr/>
              <p:nvPr/>
            </p:nvGrpSpPr>
            <p:grpSpPr>
              <a:xfrm>
                <a:off x="7460456" y="1497806"/>
                <a:ext cx="300038" cy="300038"/>
                <a:chOff x="7460456" y="1497806"/>
                <a:chExt cx="300038" cy="300038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7577138" y="1631156"/>
                  <a:ext cx="66675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75" h="66675">
                      <a:moveTo>
                        <a:pt x="0" y="33338"/>
                      </a:moveTo>
                      <a:cubicBezTo>
                        <a:pt x="0" y="51749"/>
                        <a:pt x="14926" y="66675"/>
                        <a:pt x="33338" y="66675"/>
                      </a:cubicBezTo>
                      <a:cubicBezTo>
                        <a:pt x="51749" y="66675"/>
                        <a:pt x="66675" y="51749"/>
                        <a:pt x="66675" y="33338"/>
                      </a:cubicBezTo>
                      <a:cubicBezTo>
                        <a:pt x="66675" y="14926"/>
                        <a:pt x="51749" y="0"/>
                        <a:pt x="33338" y="0"/>
                      </a:cubicBezTo>
                      <a:cubicBezTo>
                        <a:pt x="14926" y="0"/>
                        <a:pt x="0" y="14926"/>
                        <a:pt x="0" y="33338"/>
                      </a:cubicBezTo>
                    </a:path>
                  </a:pathLst>
                </a:custGeom>
                <a:noFill/>
                <a:ln w="19050">
                  <a:solidFill>
                    <a:srgbClr val="C74F3B"/>
                  </a:solidFill>
                </a:ln>
              </p:spPr>
            </p:sp>
            <p:sp>
              <p:nvSpPr>
                <p:cNvPr id="16" name="Freeform 16"/>
                <p:cNvSpPr/>
                <p:nvPr/>
              </p:nvSpPr>
              <p:spPr>
                <a:xfrm>
                  <a:off x="7543800" y="1747838"/>
                  <a:ext cx="133350" cy="50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0" h="50006">
                      <a:moveTo>
                        <a:pt x="0" y="50006"/>
                      </a:moveTo>
                      <a:lnTo>
                        <a:pt x="0" y="33338"/>
                      </a:lnTo>
                      <a:cubicBezTo>
                        <a:pt x="0" y="14926"/>
                        <a:pt x="14926" y="0"/>
                        <a:pt x="33338" y="0"/>
                      </a:cubicBezTo>
                      <a:lnTo>
                        <a:pt x="100012" y="0"/>
                      </a:lnTo>
                      <a:cubicBezTo>
                        <a:pt x="118424" y="0"/>
                        <a:pt x="133350" y="14926"/>
                        <a:pt x="133350" y="33338"/>
                      </a:cubicBezTo>
                      <a:lnTo>
                        <a:pt x="133350" y="50006"/>
                      </a:lnTo>
                    </a:path>
                  </a:pathLst>
                </a:custGeom>
                <a:noFill/>
                <a:ln w="19050">
                  <a:solidFill>
                    <a:srgbClr val="C74F3B"/>
                  </a:solidFill>
                </a:ln>
              </p:spPr>
            </p:sp>
            <p:sp>
              <p:nvSpPr>
                <p:cNvPr id="17" name="Freeform 17"/>
                <p:cNvSpPr/>
                <p:nvPr/>
              </p:nvSpPr>
              <p:spPr>
                <a:xfrm>
                  <a:off x="7660481" y="1497806"/>
                  <a:ext cx="66675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75" h="66675">
                      <a:moveTo>
                        <a:pt x="0" y="33338"/>
                      </a:moveTo>
                      <a:cubicBezTo>
                        <a:pt x="0" y="51749"/>
                        <a:pt x="14926" y="66675"/>
                        <a:pt x="33338" y="66675"/>
                      </a:cubicBezTo>
                      <a:cubicBezTo>
                        <a:pt x="51749" y="66675"/>
                        <a:pt x="66675" y="51749"/>
                        <a:pt x="66675" y="33338"/>
                      </a:cubicBezTo>
                      <a:cubicBezTo>
                        <a:pt x="66675" y="14926"/>
                        <a:pt x="51749" y="0"/>
                        <a:pt x="33338" y="0"/>
                      </a:cubicBezTo>
                      <a:cubicBezTo>
                        <a:pt x="14926" y="0"/>
                        <a:pt x="0" y="14926"/>
                        <a:pt x="0" y="33338"/>
                      </a:cubicBezTo>
                    </a:path>
                  </a:pathLst>
                </a:custGeom>
                <a:noFill/>
                <a:ln w="19050">
                  <a:solidFill>
                    <a:srgbClr val="C74F3B"/>
                  </a:solidFill>
                </a:ln>
              </p:spPr>
            </p:sp>
            <p:sp>
              <p:nvSpPr>
                <p:cNvPr id="18" name="Freeform 18"/>
                <p:cNvSpPr/>
                <p:nvPr/>
              </p:nvSpPr>
              <p:spPr>
                <a:xfrm>
                  <a:off x="7693819" y="1614488"/>
                  <a:ext cx="66675" cy="50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75" h="50006">
                      <a:moveTo>
                        <a:pt x="0" y="0"/>
                      </a:moveTo>
                      <a:lnTo>
                        <a:pt x="33338" y="0"/>
                      </a:lnTo>
                      <a:cubicBezTo>
                        <a:pt x="51749" y="0"/>
                        <a:pt x="66675" y="14926"/>
                        <a:pt x="66675" y="33338"/>
                      </a:cubicBezTo>
                      <a:lnTo>
                        <a:pt x="66675" y="50006"/>
                      </a:lnTo>
                    </a:path>
                  </a:pathLst>
                </a:custGeom>
                <a:noFill/>
                <a:ln w="19050">
                  <a:solidFill>
                    <a:srgbClr val="C74F3B"/>
                  </a:solidFill>
                </a:ln>
              </p:spPr>
            </p:sp>
            <p:sp>
              <p:nvSpPr>
                <p:cNvPr id="19" name="Freeform 19"/>
                <p:cNvSpPr/>
                <p:nvPr/>
              </p:nvSpPr>
              <p:spPr>
                <a:xfrm>
                  <a:off x="7493794" y="1497806"/>
                  <a:ext cx="66675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75" h="66675">
                      <a:moveTo>
                        <a:pt x="0" y="33338"/>
                      </a:moveTo>
                      <a:cubicBezTo>
                        <a:pt x="0" y="51749"/>
                        <a:pt x="14926" y="66675"/>
                        <a:pt x="33338" y="66675"/>
                      </a:cubicBezTo>
                      <a:cubicBezTo>
                        <a:pt x="51749" y="66675"/>
                        <a:pt x="66675" y="51749"/>
                        <a:pt x="66675" y="33338"/>
                      </a:cubicBezTo>
                      <a:cubicBezTo>
                        <a:pt x="66675" y="14926"/>
                        <a:pt x="51749" y="0"/>
                        <a:pt x="33338" y="0"/>
                      </a:cubicBezTo>
                      <a:cubicBezTo>
                        <a:pt x="14926" y="0"/>
                        <a:pt x="0" y="14926"/>
                        <a:pt x="0" y="33338"/>
                      </a:cubicBezTo>
                    </a:path>
                  </a:pathLst>
                </a:custGeom>
                <a:noFill/>
                <a:ln w="19050">
                  <a:solidFill>
                    <a:srgbClr val="C74F3B"/>
                  </a:solidFill>
                </a:ln>
              </p:spPr>
            </p:sp>
            <p:sp>
              <p:nvSpPr>
                <p:cNvPr id="20" name="Freeform 20"/>
                <p:cNvSpPr/>
                <p:nvPr/>
              </p:nvSpPr>
              <p:spPr>
                <a:xfrm>
                  <a:off x="7460456" y="1614488"/>
                  <a:ext cx="66675" cy="50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75" h="50006">
                      <a:moveTo>
                        <a:pt x="0" y="50006"/>
                      </a:moveTo>
                      <a:lnTo>
                        <a:pt x="0" y="33338"/>
                      </a:lnTo>
                      <a:cubicBezTo>
                        <a:pt x="0" y="14926"/>
                        <a:pt x="14926" y="0"/>
                        <a:pt x="33338" y="0"/>
                      </a:cubicBezTo>
                      <a:lnTo>
                        <a:pt x="66675" y="0"/>
                      </a:lnTo>
                    </a:path>
                  </a:pathLst>
                </a:custGeom>
                <a:noFill/>
                <a:ln w="19050">
                  <a:solidFill>
                    <a:srgbClr val="C74F3B"/>
                  </a:solidFill>
                </a:ln>
              </p:spPr>
            </p:sp>
          </p:grpSp>
          <p:sp>
            <p:nvSpPr>
              <p:cNvPr id="22" name="TextBox 22"/>
              <p:cNvSpPr txBox="1"/>
              <p:nvPr/>
            </p:nvSpPr>
            <p:spPr>
              <a:xfrm>
                <a:off x="8026908" y="1455420"/>
                <a:ext cx="2844851" cy="469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en-US" sz="2400" b="1" dirty="0">
                    <a:solidFill>
                      <a:srgbClr val="FFFAF2"/>
                    </a:solidFill>
                    <a:latin typeface="Georgia" panose="02040502050405090303"/>
                    <a:ea typeface="Georgia" panose="02040502050405090303"/>
                    <a:cs typeface="Georgia" panose="02040502050405090303"/>
                  </a:rPr>
                  <a:t>Design partners</a:t>
                </a:r>
                <a:endParaRPr lang="en-US" sz="2400" b="1" dirty="0">
                  <a:solidFill>
                    <a:srgbClr val="FFFAF2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endParaRP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401306" y="1939290"/>
                <a:ext cx="3902267" cy="352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800" dirty="0">
                    <a:solidFill>
                      <a:srgbClr val="DFCFC1"/>
                    </a:solidFill>
                    <a:latin typeface="Arial" panose="020B0604020202090204"/>
                    <a:ea typeface="微软雅黑"/>
                    <a:cs typeface="Arial" panose="020B0604020202090204"/>
                  </a:rPr>
                  <a:t>项目密集的 PI 团队与 core facility</a:t>
                </a:r>
                <a:endParaRPr lang="zh-CN" sz="1800" dirty="0">
                  <a:solidFill>
                    <a:srgbClr val="DFCFC1"/>
                  </a:solidFill>
                  <a:latin typeface="Arial" panose="020B0604020202090204"/>
                  <a:ea typeface="微软雅黑"/>
                  <a:cs typeface="Arial" panose="020B0604020202090204"/>
                </a:endParaRPr>
              </a:p>
            </p:txBody>
          </p:sp>
        </p:grpSp>
        <p:sp>
          <p:nvSpPr>
            <p:cNvPr id="25" name="Line 25"/>
            <p:cNvSpPr/>
            <p:nvPr/>
          </p:nvSpPr>
          <p:spPr>
            <a:xfrm>
              <a:off x="7410450" y="2457450"/>
              <a:ext cx="4076700" cy="9525"/>
            </a:xfrm>
            <a:custGeom>
              <a:avLst/>
              <a:gdLst/>
              <a:ahLst/>
              <a:cxnLst/>
              <a:rect l="l" t="t" r="r" b="b"/>
              <a:pathLst>
                <a:path w="4076700" h="9525">
                  <a:moveTo>
                    <a:pt x="0" y="0"/>
                  </a:moveTo>
                  <a:lnTo>
                    <a:pt x="4076700" y="0"/>
                  </a:lnTo>
                </a:path>
              </a:pathLst>
            </a:custGeom>
            <a:noFill/>
            <a:ln w="9525">
              <a:solidFill>
                <a:srgbClr val="604F47"/>
              </a:solidFill>
            </a:ln>
          </p:spPr>
        </p:sp>
        <p:grpSp>
          <p:nvGrpSpPr>
            <p:cNvPr id="34" name="Group 34"/>
            <p:cNvGrpSpPr/>
            <p:nvPr/>
          </p:nvGrpSpPr>
          <p:grpSpPr>
            <a:xfrm>
              <a:off x="7401306" y="2807970"/>
              <a:ext cx="4383634" cy="835914"/>
              <a:chOff x="7401306" y="2807970"/>
              <a:chExt cx="4383634" cy="835914"/>
            </a:xfrm>
          </p:grpSpPr>
          <p:grpSp>
            <p:nvGrpSpPr>
              <p:cNvPr id="31" name="Group 31"/>
              <p:cNvGrpSpPr/>
              <p:nvPr/>
            </p:nvGrpSpPr>
            <p:grpSpPr>
              <a:xfrm>
                <a:off x="7460456" y="2850356"/>
                <a:ext cx="300038" cy="300038"/>
                <a:chOff x="7460456" y="2850356"/>
                <a:chExt cx="300038" cy="300038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7460456" y="2850356"/>
                  <a:ext cx="300038" cy="300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38" h="300038">
                      <a:moveTo>
                        <a:pt x="83344" y="100012"/>
                      </a:moveTo>
                      <a:lnTo>
                        <a:pt x="166688" y="183356"/>
                      </a:lnTo>
                      <a:lnTo>
                        <a:pt x="166688" y="300038"/>
                      </a:lnTo>
                      <a:lnTo>
                        <a:pt x="83344" y="300038"/>
                      </a:lnTo>
                      <a:lnTo>
                        <a:pt x="83344" y="233362"/>
                      </a:lnTo>
                      <a:moveTo>
                        <a:pt x="83344" y="300038"/>
                      </a:moveTo>
                      <a:lnTo>
                        <a:pt x="0" y="300038"/>
                      </a:lnTo>
                      <a:lnTo>
                        <a:pt x="0" y="183356"/>
                      </a:lnTo>
                      <a:lnTo>
                        <a:pt x="83344" y="100012"/>
                      </a:lnTo>
                      <a:moveTo>
                        <a:pt x="100012" y="116681"/>
                      </a:moveTo>
                      <a:lnTo>
                        <a:pt x="100012" y="16669"/>
                      </a:lnTo>
                      <a:cubicBezTo>
                        <a:pt x="100012" y="7463"/>
                        <a:pt x="107475" y="0"/>
                        <a:pt x="116681" y="0"/>
                      </a:cubicBezTo>
                      <a:lnTo>
                        <a:pt x="283369" y="0"/>
                      </a:lnTo>
                      <a:cubicBezTo>
                        <a:pt x="292575" y="0"/>
                        <a:pt x="300038" y="7463"/>
                        <a:pt x="300038" y="16669"/>
                      </a:cubicBezTo>
                      <a:lnTo>
                        <a:pt x="300038" y="300038"/>
                      </a:lnTo>
                      <a:lnTo>
                        <a:pt x="166688" y="300038"/>
                      </a:lnTo>
                    </a:path>
                  </a:pathLst>
                </a:custGeom>
                <a:noFill/>
                <a:ln w="19050">
                  <a:solidFill>
                    <a:srgbClr val="5F6E3E"/>
                  </a:solidFill>
                </a:ln>
              </p:spPr>
            </p:sp>
            <p:sp>
              <p:nvSpPr>
                <p:cNvPr id="27" name="Freeform 27"/>
                <p:cNvSpPr/>
                <p:nvPr/>
              </p:nvSpPr>
              <p:spPr>
                <a:xfrm>
                  <a:off x="7627144" y="2917031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167"/>
                      </a:lnTo>
                    </a:path>
                  </a:pathLst>
                </a:custGeom>
                <a:noFill/>
                <a:ln w="19050">
                  <a:solidFill>
                    <a:srgbClr val="5F6E3E"/>
                  </a:solidFill>
                </a:ln>
              </p:spPr>
            </p:sp>
            <p:sp>
              <p:nvSpPr>
                <p:cNvPr id="28" name="Freeform 28"/>
                <p:cNvSpPr/>
                <p:nvPr/>
              </p:nvSpPr>
              <p:spPr>
                <a:xfrm>
                  <a:off x="7693819" y="2917031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167"/>
                      </a:lnTo>
                    </a:path>
                  </a:pathLst>
                </a:custGeom>
                <a:noFill/>
                <a:ln w="19050">
                  <a:solidFill>
                    <a:srgbClr val="5F6E3E"/>
                  </a:solidFill>
                </a:ln>
              </p:spPr>
            </p:sp>
            <p:sp>
              <p:nvSpPr>
                <p:cNvPr id="29" name="Freeform 29"/>
                <p:cNvSpPr/>
                <p:nvPr/>
              </p:nvSpPr>
              <p:spPr>
                <a:xfrm>
                  <a:off x="7693819" y="2983706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167"/>
                      </a:lnTo>
                    </a:path>
                  </a:pathLst>
                </a:custGeom>
                <a:noFill/>
                <a:ln w="19050">
                  <a:solidFill>
                    <a:srgbClr val="5F6E3E"/>
                  </a:solidFill>
                </a:ln>
              </p:spPr>
            </p:sp>
            <p:sp>
              <p:nvSpPr>
                <p:cNvPr id="30" name="Freeform 30"/>
                <p:cNvSpPr/>
                <p:nvPr/>
              </p:nvSpPr>
              <p:spPr>
                <a:xfrm>
                  <a:off x="7693819" y="3050381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167"/>
                      </a:lnTo>
                    </a:path>
                  </a:pathLst>
                </a:custGeom>
                <a:noFill/>
                <a:ln w="19050">
                  <a:solidFill>
                    <a:srgbClr val="5F6E3E"/>
                  </a:solidFill>
                </a:ln>
              </p:spPr>
            </p:sp>
          </p:grpSp>
          <p:sp>
            <p:nvSpPr>
              <p:cNvPr id="32" name="TextBox 32"/>
              <p:cNvSpPr txBox="1"/>
              <p:nvPr/>
            </p:nvSpPr>
            <p:spPr>
              <a:xfrm>
                <a:off x="8026908" y="2807970"/>
                <a:ext cx="3436236" cy="469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en-US" sz="2400" b="1" dirty="0">
                    <a:solidFill>
                      <a:srgbClr val="FFFAF2"/>
                    </a:solidFill>
                    <a:latin typeface="Georgia" panose="02040502050405090303"/>
                    <a:ea typeface="Georgia" panose="02040502050405090303"/>
                    <a:cs typeface="Georgia" panose="02040502050405090303"/>
                  </a:rPr>
                  <a:t>Strategic partners</a:t>
                </a:r>
                <a:endParaRPr lang="en-US" sz="2400" b="1" dirty="0">
                  <a:solidFill>
                    <a:srgbClr val="FFFAF2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401306" y="3291840"/>
                <a:ext cx="4383634" cy="352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800" dirty="0">
                    <a:solidFill>
                      <a:srgbClr val="DFCFC1"/>
                    </a:solidFill>
                    <a:latin typeface="Arial" panose="020B0604020202090204"/>
                    <a:ea typeface="微软雅黑"/>
                    <a:cs typeface="Arial" panose="020B0604020202090204"/>
                  </a:rPr>
                  <a:t>测序服务商、CRO、HPC/云与生信平台</a:t>
                </a:r>
                <a:endParaRPr lang="zh-CN" sz="1800" dirty="0">
                  <a:solidFill>
                    <a:srgbClr val="DFCFC1"/>
                  </a:solidFill>
                  <a:latin typeface="Arial" panose="020B0604020202090204"/>
                  <a:ea typeface="微软雅黑"/>
                  <a:cs typeface="Arial" panose="020B0604020202090204"/>
                </a:endParaRPr>
              </a:p>
            </p:txBody>
          </p:sp>
        </p:grpSp>
        <p:sp>
          <p:nvSpPr>
            <p:cNvPr id="35" name="Line 35"/>
            <p:cNvSpPr/>
            <p:nvPr/>
          </p:nvSpPr>
          <p:spPr>
            <a:xfrm>
              <a:off x="7410450" y="3810000"/>
              <a:ext cx="4076700" cy="9525"/>
            </a:xfrm>
            <a:custGeom>
              <a:avLst/>
              <a:gdLst/>
              <a:ahLst/>
              <a:cxnLst/>
              <a:rect l="l" t="t" r="r" b="b"/>
              <a:pathLst>
                <a:path w="4076700" h="9525">
                  <a:moveTo>
                    <a:pt x="0" y="0"/>
                  </a:moveTo>
                  <a:lnTo>
                    <a:pt x="4076700" y="0"/>
                  </a:lnTo>
                </a:path>
              </a:pathLst>
            </a:custGeom>
            <a:noFill/>
            <a:ln w="9525">
              <a:solidFill>
                <a:srgbClr val="604F47"/>
              </a:solidFill>
            </a:ln>
          </p:spPr>
        </p:sp>
        <p:grpSp>
          <p:nvGrpSpPr>
            <p:cNvPr id="43" name="Group 43"/>
            <p:cNvGrpSpPr/>
            <p:nvPr/>
          </p:nvGrpSpPr>
          <p:grpSpPr>
            <a:xfrm>
              <a:off x="7401306" y="4160520"/>
              <a:ext cx="2990088" cy="1178814"/>
              <a:chOff x="7401306" y="4160520"/>
              <a:chExt cx="2990088" cy="1178814"/>
            </a:xfrm>
          </p:grpSpPr>
          <p:grpSp>
            <p:nvGrpSpPr>
              <p:cNvPr id="40" name="Group 40"/>
              <p:cNvGrpSpPr/>
              <p:nvPr/>
            </p:nvGrpSpPr>
            <p:grpSpPr>
              <a:xfrm>
                <a:off x="7460456" y="4202906"/>
                <a:ext cx="300038" cy="283369"/>
                <a:chOff x="7460456" y="4202906"/>
                <a:chExt cx="300038" cy="283369"/>
              </a:xfrm>
            </p:grpSpPr>
            <p:sp>
              <p:nvSpPr>
                <p:cNvPr id="36" name="Freeform 36"/>
                <p:cNvSpPr/>
                <p:nvPr/>
              </p:nvSpPr>
              <p:spPr>
                <a:xfrm>
                  <a:off x="7460456" y="4269581"/>
                  <a:ext cx="300038" cy="21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38" h="216694">
                      <a:moveTo>
                        <a:pt x="0" y="33338"/>
                      </a:moveTo>
                      <a:cubicBezTo>
                        <a:pt x="0" y="14926"/>
                        <a:pt x="14926" y="0"/>
                        <a:pt x="33338" y="0"/>
                      </a:cubicBezTo>
                      <a:lnTo>
                        <a:pt x="266700" y="0"/>
                      </a:lnTo>
                      <a:cubicBezTo>
                        <a:pt x="285112" y="0"/>
                        <a:pt x="300038" y="14926"/>
                        <a:pt x="300038" y="33338"/>
                      </a:cubicBezTo>
                      <a:lnTo>
                        <a:pt x="300038" y="183356"/>
                      </a:lnTo>
                      <a:cubicBezTo>
                        <a:pt x="300038" y="201768"/>
                        <a:pt x="285112" y="216694"/>
                        <a:pt x="266700" y="216694"/>
                      </a:cubicBezTo>
                      <a:lnTo>
                        <a:pt x="33338" y="216694"/>
                      </a:lnTo>
                      <a:cubicBezTo>
                        <a:pt x="14926" y="216694"/>
                        <a:pt x="0" y="201768"/>
                        <a:pt x="0" y="183356"/>
                      </a:cubicBezTo>
                      <a:lnTo>
                        <a:pt x="0" y="33338"/>
                      </a:lnTo>
                    </a:path>
                  </a:pathLst>
                </a:custGeom>
                <a:noFill/>
                <a:ln w="19050">
                  <a:solidFill>
                    <a:srgbClr val="C74F3B"/>
                  </a:solidFill>
                </a:ln>
              </p:spPr>
            </p:sp>
            <p:sp>
              <p:nvSpPr>
                <p:cNvPr id="37" name="Freeform 37"/>
                <p:cNvSpPr/>
                <p:nvPr/>
              </p:nvSpPr>
              <p:spPr>
                <a:xfrm>
                  <a:off x="7543800" y="4202906"/>
                  <a:ext cx="133350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0" h="66675">
                      <a:moveTo>
                        <a:pt x="0" y="66675"/>
                      </a:moveTo>
                      <a:lnTo>
                        <a:pt x="0" y="33338"/>
                      </a:lnTo>
                      <a:cubicBezTo>
                        <a:pt x="0" y="14926"/>
                        <a:pt x="14926" y="0"/>
                        <a:pt x="33338" y="0"/>
                      </a:cubicBezTo>
                      <a:lnTo>
                        <a:pt x="100012" y="0"/>
                      </a:lnTo>
                      <a:cubicBezTo>
                        <a:pt x="118424" y="0"/>
                        <a:pt x="133350" y="14926"/>
                        <a:pt x="133350" y="33338"/>
                      </a:cubicBezTo>
                      <a:lnTo>
                        <a:pt x="133350" y="66675"/>
                      </a:lnTo>
                    </a:path>
                  </a:pathLst>
                </a:custGeom>
                <a:noFill/>
                <a:ln w="19050">
                  <a:solidFill>
                    <a:srgbClr val="C74F3B"/>
                  </a:solidFill>
                </a:ln>
              </p:spPr>
            </p:sp>
            <p:sp>
              <p:nvSpPr>
                <p:cNvPr id="38" name="Freeform 38"/>
                <p:cNvSpPr/>
                <p:nvPr/>
              </p:nvSpPr>
              <p:spPr>
                <a:xfrm>
                  <a:off x="7610475" y="4352925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167"/>
                      </a:lnTo>
                    </a:path>
                  </a:pathLst>
                </a:custGeom>
                <a:noFill/>
                <a:ln w="19050">
                  <a:solidFill>
                    <a:srgbClr val="C74F3B"/>
                  </a:solidFill>
                </a:ln>
              </p:spPr>
            </p:sp>
            <p:sp>
              <p:nvSpPr>
                <p:cNvPr id="39" name="Freeform 39"/>
                <p:cNvSpPr/>
                <p:nvPr/>
              </p:nvSpPr>
              <p:spPr>
                <a:xfrm>
                  <a:off x="7460456" y="4369594"/>
                  <a:ext cx="300038" cy="47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38" h="47549">
                      <a:moveTo>
                        <a:pt x="0" y="0"/>
                      </a:moveTo>
                      <a:cubicBezTo>
                        <a:pt x="94361" y="47549"/>
                        <a:pt x="205677" y="47549"/>
                        <a:pt x="300038" y="0"/>
                      </a:cubicBezTo>
                    </a:path>
                  </a:pathLst>
                </a:custGeom>
                <a:noFill/>
                <a:ln w="19050">
                  <a:solidFill>
                    <a:srgbClr val="C74F3B"/>
                  </a:solidFill>
                </a:ln>
              </p:spPr>
            </p:sp>
          </p:grpSp>
          <p:sp>
            <p:nvSpPr>
              <p:cNvPr id="41" name="TextBox 41"/>
              <p:cNvSpPr txBox="1"/>
              <p:nvPr/>
            </p:nvSpPr>
            <p:spPr>
              <a:xfrm>
                <a:off x="8026908" y="4160520"/>
                <a:ext cx="2268184" cy="469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en-US" sz="2400" b="1" dirty="0">
                    <a:solidFill>
                      <a:srgbClr val="FFFAF2"/>
                    </a:solidFill>
                    <a:latin typeface="Georgia" panose="02040502050405090303"/>
                    <a:ea typeface="Georgia" panose="02040502050405090303"/>
                    <a:cs typeface="Georgia" panose="02040502050405090303"/>
                  </a:rPr>
                  <a:t>Early capital</a:t>
                </a:r>
                <a:endParaRPr lang="en-US" sz="2400" b="1" dirty="0">
                  <a:solidFill>
                    <a:srgbClr val="FFFAF2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endParaRP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401306" y="4644390"/>
                <a:ext cx="2990088" cy="694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 anchorCtr="0"/>
              <a:lstStyle/>
              <a:p>
                <a:pPr algn="l">
                  <a:lnSpc>
                    <a:spcPts val="2700"/>
                  </a:lnSpc>
                </a:pPr>
                <a:r>
                  <a:rPr lang="zh-CN" sz="1800" dirty="0">
                    <a:solidFill>
                      <a:srgbClr val="DFCFC1"/>
                    </a:solidFill>
                    <a:latin typeface="Arial" panose="020B0604020202090204"/>
                    <a:ea typeface="微软雅黑"/>
                    <a:cs typeface="Arial" panose="020B0604020202090204"/>
                  </a:rPr>
                  <a:t>理解 AI × 科研工作流，</a:t>
                </a:r>
                <a:r>
                  <a:rPr lang="zh-CN" sz="1800" dirty="0">
                    <a:solidFill>
                      <a:srgbClr val="DFCFC1"/>
                    </a:solidFill>
                    <a:latin typeface="Arial" panose="020B0604020202090204"/>
                    <a:ea typeface="微软雅黑"/>
                    <a:cs typeface="Arial" panose="020B0604020202090204"/>
                  </a:rPr>
                  <a:t>愿意验证组织级价值的投资人</a:t>
                </a:r>
                <a:endParaRPr lang="zh-CN" sz="1800" dirty="0">
                  <a:solidFill>
                    <a:srgbClr val="DFCFC1"/>
                  </a:solidFill>
                  <a:latin typeface="Arial" panose="020B0604020202090204"/>
                  <a:ea typeface="微软雅黑"/>
                  <a:cs typeface="Arial" panose="020B0604020202090204"/>
                </a:endParaRPr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508254" y="5905500"/>
            <a:ext cx="11175492" cy="790956"/>
            <a:chOff x="508254" y="5905500"/>
            <a:chExt cx="11175492" cy="790956"/>
          </a:xfrm>
        </p:grpSpPr>
        <p:sp>
          <p:nvSpPr>
            <p:cNvPr id="45" name="Line 45"/>
            <p:cNvSpPr/>
            <p:nvPr/>
          </p:nvSpPr>
          <p:spPr>
            <a:xfrm>
              <a:off x="514350" y="5905500"/>
              <a:ext cx="11163300" cy="9525"/>
            </a:xfrm>
            <a:custGeom>
              <a:avLst/>
              <a:gdLst/>
              <a:ahLst/>
              <a:cxnLst/>
              <a:rect l="l" t="t" r="r" b="b"/>
              <a:pathLst>
                <a:path w="11163300" h="9525">
                  <a:moveTo>
                    <a:pt x="0" y="0"/>
                  </a:moveTo>
                  <a:lnTo>
                    <a:pt x="11163300" y="0"/>
                  </a:lnTo>
                </a:path>
              </a:pathLst>
            </a:custGeom>
            <a:noFill/>
            <a:ln w="9525">
              <a:solidFill>
                <a:srgbClr val="604F47"/>
              </a:solidFill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508254" y="6004560"/>
              <a:ext cx="5460492" cy="4442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1650"/>
                </a:lnSpc>
              </a:pPr>
              <a:r>
                <a:rPr lang="en-US" sz="120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EVIDENCE: scBench · scBench-Long · Genome Biology 2026 · BioAgent Bench </a:t>
              </a:r>
              <a:r>
                <a:rPr lang="en-US" sz="120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CellAtria · Parse/Trailmaker · Terra</a:t>
              </a:r>
              <a:endPara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1130382" y="6461760"/>
              <a:ext cx="553364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13 / 13</a:t>
              </a:r>
              <a:endPara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enerated background · slide 02" descr="content-ivor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98348" y="403860"/>
            <a:ext cx="11179302" cy="1358265"/>
            <a:chOff x="498348" y="403860"/>
            <a:chExt cx="11179302" cy="1358265"/>
          </a:xfrm>
        </p:grpSpPr>
        <p:sp>
          <p:nvSpPr>
            <p:cNvPr id="3" name="TextBox 3"/>
            <p:cNvSpPr txBox="1"/>
            <p:nvPr/>
          </p:nvSpPr>
          <p:spPr>
            <a:xfrm>
              <a:off x="508254" y="403860"/>
              <a:ext cx="1714805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01 / RELIABILITY GAP</a:t>
              </a:r>
              <a:endParaRPr lang="en-US" sz="120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98348" y="726758"/>
              <a:ext cx="7334250" cy="4845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AI 会完成流程，但还没有掌握科研的</a:t>
              </a:r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审美</a:t>
              </a:r>
              <a:endParaRPr lang="zh-CN" sz="315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2920" y="1262062"/>
              <a:ext cx="7477125" cy="346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当前 Agent 性能已足够，但验证和人工监督的依旧</a:t>
              </a:r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必不可缺</a:t>
              </a:r>
              <a:endParaRPr lang="zh-CN" sz="22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6" name="Line 6"/>
            <p:cNvSpPr/>
            <p:nvPr/>
          </p:nvSpPr>
          <p:spPr>
            <a:xfrm>
              <a:off x="514350" y="1752600"/>
              <a:ext cx="11163300" cy="9525"/>
            </a:xfrm>
            <a:custGeom>
              <a:avLst/>
              <a:gdLst/>
              <a:ahLst/>
              <a:cxnLst/>
              <a:rect l="l" t="t" r="r" b="b"/>
              <a:pathLst>
                <a:path w="11163300" h="9525">
                  <a:moveTo>
                    <a:pt x="0" y="0"/>
                  </a:moveTo>
                  <a:lnTo>
                    <a:pt x="1116330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</p:grpSp>
      <p:grpSp>
        <p:nvGrpSpPr>
          <p:cNvPr id="13" name="Group 13"/>
          <p:cNvGrpSpPr/>
          <p:nvPr>
            <p:custDataLst>
              <p:tags r:id="rId2"/>
            </p:custDataLst>
          </p:nvPr>
        </p:nvGrpSpPr>
        <p:grpSpPr>
          <a:xfrm>
            <a:off x="495300" y="2059940"/>
            <a:ext cx="3162300" cy="2112010"/>
            <a:chOff x="495300" y="2059940"/>
            <a:chExt cx="3162300" cy="2112010"/>
          </a:xfrm>
        </p:grpSpPr>
        <p:sp>
          <p:nvSpPr>
            <p:cNvPr id="8" name="TextBox 8"/>
            <p:cNvSpPr txBox="1"/>
            <p:nvPr>
              <p:custDataLst>
                <p:tags r:id="rId3"/>
              </p:custDataLst>
            </p:nvPr>
          </p:nvSpPr>
          <p:spPr>
            <a:xfrm>
              <a:off x="495300" y="2059940"/>
              <a:ext cx="2152924" cy="9334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4800" b="1" dirty="0">
                  <a:solidFill>
                    <a:srgbClr val="C74F3B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rPr>
                <a:t>52.8%</a:t>
              </a:r>
              <a:endParaRPr lang="en-US" sz="4800" b="1" dirty="0">
                <a:solidFill>
                  <a:srgbClr val="C74F3B"/>
                </a:solidFill>
                <a:latin typeface="Georgia" panose="02040502050405090303"/>
                <a:ea typeface="Georgia" panose="02040502050405090303"/>
                <a:cs typeface="Georgia" panose="02040502050405090303"/>
              </a:endParaRPr>
            </a:p>
          </p:txBody>
        </p:sp>
        <p:sp>
          <p:nvSpPr>
            <p:cNvPr id="9" name="TextBox 9"/>
            <p:cNvSpPr txBox="1"/>
            <p:nvPr>
              <p:custDataLst>
                <p:tags r:id="rId4"/>
              </p:custDataLst>
            </p:nvPr>
          </p:nvSpPr>
          <p:spPr>
            <a:xfrm>
              <a:off x="503682" y="2954655"/>
              <a:ext cx="2692870" cy="410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单步任务最佳准确率</a:t>
              </a:r>
              <a:endParaRPr lang="zh-CN" sz="21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10" name="TextBox 10"/>
            <p:cNvSpPr txBox="1"/>
            <p:nvPr>
              <p:custDataLst>
                <p:tags r:id="rId5"/>
              </p:custDataLst>
            </p:nvPr>
          </p:nvSpPr>
          <p:spPr>
            <a:xfrm>
              <a:off x="505206" y="3425190"/>
              <a:ext cx="2978658" cy="694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700"/>
                </a:lnSpc>
              </a:pPr>
              <a:r>
                <a:rPr lang="zh-CN" sz="180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scBench · 394 个可验证任务</a:t>
              </a:r>
              <a:r>
                <a:rPr lang="zh-CN" sz="180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8 个前沿模型统一 harness</a:t>
              </a:r>
              <a:endParaRPr lang="zh-CN" sz="180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11" name="Rectangle 11"/>
            <p:cNvSpPr/>
            <p:nvPr>
              <p:custDataLst>
                <p:tags r:id="rId6"/>
              </p:custDataLst>
            </p:nvPr>
          </p:nvSpPr>
          <p:spPr>
            <a:xfrm>
              <a:off x="514350" y="4095750"/>
              <a:ext cx="3143250" cy="76200"/>
            </a:xfrm>
            <a:prstGeom prst="rect">
              <a:avLst/>
            </a:prstGeom>
            <a:solidFill>
              <a:srgbClr val="F3E6D8"/>
            </a:solidFill>
            <a:ln>
              <a:noFill/>
            </a:ln>
          </p:spPr>
        </p:sp>
        <p:sp>
          <p:nvSpPr>
            <p:cNvPr id="12" name="Rectangle 12"/>
            <p:cNvSpPr/>
            <p:nvPr>
              <p:custDataLst>
                <p:tags r:id="rId7"/>
              </p:custDataLst>
            </p:nvPr>
          </p:nvSpPr>
          <p:spPr>
            <a:xfrm>
              <a:off x="514350" y="4095750"/>
              <a:ext cx="1657350" cy="76200"/>
            </a:xfrm>
            <a:prstGeom prst="rect">
              <a:avLst/>
            </a:prstGeom>
            <a:solidFill>
              <a:srgbClr val="C74F3B"/>
            </a:solidFill>
            <a:ln>
              <a:noFill/>
            </a:ln>
          </p:spPr>
        </p:sp>
      </p:grpSp>
      <p:grpSp>
        <p:nvGrpSpPr>
          <p:cNvPr id="20" name="Group 20"/>
          <p:cNvGrpSpPr/>
          <p:nvPr>
            <p:custDataLst>
              <p:tags r:id="rId8"/>
            </p:custDataLst>
          </p:nvPr>
        </p:nvGrpSpPr>
        <p:grpSpPr>
          <a:xfrm>
            <a:off x="4038600" y="2049780"/>
            <a:ext cx="3505200" cy="2636520"/>
            <a:chOff x="4038600" y="2049780"/>
            <a:chExt cx="3505200" cy="2636520"/>
          </a:xfrm>
        </p:grpSpPr>
        <p:sp>
          <p:nvSpPr>
            <p:cNvPr id="14" name="Line 14"/>
            <p:cNvSpPr/>
            <p:nvPr>
              <p:custDataLst>
                <p:tags r:id="rId9"/>
              </p:custDataLst>
            </p:nvPr>
          </p:nvSpPr>
          <p:spPr>
            <a:xfrm>
              <a:off x="4038600" y="2209800"/>
              <a:ext cx="9525" cy="2476500"/>
            </a:xfrm>
            <a:custGeom>
              <a:avLst/>
              <a:gdLst/>
              <a:ahLst/>
              <a:cxnLst/>
              <a:rect l="l" t="t" r="r" b="b"/>
              <a:pathLst>
                <a:path w="9525" h="2476500">
                  <a:moveTo>
                    <a:pt x="0" y="0"/>
                  </a:moveTo>
                  <a:lnTo>
                    <a:pt x="0" y="247650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15" name="TextBox 15"/>
            <p:cNvSpPr txBox="1"/>
            <p:nvPr>
              <p:custDataLst>
                <p:tags r:id="rId10"/>
              </p:custDataLst>
            </p:nvPr>
          </p:nvSpPr>
          <p:spPr>
            <a:xfrm>
              <a:off x="4381500" y="2049780"/>
              <a:ext cx="2152924" cy="9334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4800" b="1" dirty="0">
                  <a:solidFill>
                    <a:srgbClr val="2F241F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rPr>
                <a:t>25.4%</a:t>
              </a:r>
              <a:endParaRPr lang="en-US" sz="4800" b="1" dirty="0">
                <a:solidFill>
                  <a:srgbClr val="2F241F"/>
                </a:solidFill>
                <a:latin typeface="Georgia" panose="02040502050405090303"/>
                <a:ea typeface="Georgia" panose="02040502050405090303"/>
                <a:cs typeface="Georgia" panose="02040502050405090303"/>
              </a:endParaRPr>
            </a:p>
          </p:txBody>
        </p:sp>
        <p:sp>
          <p:nvSpPr>
            <p:cNvPr id="16" name="TextBox 16"/>
            <p:cNvSpPr txBox="1"/>
            <p:nvPr>
              <p:custDataLst>
                <p:tags r:id="rId11"/>
              </p:custDataLst>
            </p:nvPr>
          </p:nvSpPr>
          <p:spPr>
            <a:xfrm>
              <a:off x="4389882" y="2954655"/>
              <a:ext cx="2396033" cy="410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长流程最佳通过率</a:t>
              </a:r>
              <a:endParaRPr lang="zh-CN" sz="21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17" name="TextBox 17"/>
            <p:cNvSpPr txBox="1"/>
            <p:nvPr>
              <p:custDataLst>
                <p:tags r:id="rId12"/>
              </p:custDataLst>
            </p:nvPr>
          </p:nvSpPr>
          <p:spPr>
            <a:xfrm>
              <a:off x="4391406" y="3390900"/>
              <a:ext cx="2795778" cy="694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700"/>
                </a:lnSpc>
              </a:pPr>
              <a:r>
                <a:rPr lang="zh-CN" sz="180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scBench-Long · 21 个任务</a:t>
              </a:r>
              <a:r>
                <a:rPr lang="zh-CN" sz="180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16 / 63 次完整运行通过</a:t>
              </a:r>
              <a:endParaRPr lang="zh-CN" sz="180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18" name="Rectangle 18"/>
            <p:cNvSpPr/>
            <p:nvPr>
              <p:custDataLst>
                <p:tags r:id="rId13"/>
              </p:custDataLst>
            </p:nvPr>
          </p:nvSpPr>
          <p:spPr>
            <a:xfrm>
              <a:off x="4400550" y="4095750"/>
              <a:ext cx="3143250" cy="76200"/>
            </a:xfrm>
            <a:prstGeom prst="rect">
              <a:avLst/>
            </a:prstGeom>
            <a:solidFill>
              <a:srgbClr val="F3E6D8"/>
            </a:solidFill>
            <a:ln>
              <a:noFill/>
            </a:ln>
          </p:spPr>
        </p:sp>
        <p:sp>
          <p:nvSpPr>
            <p:cNvPr id="19" name="Rectangle 19"/>
            <p:cNvSpPr/>
            <p:nvPr>
              <p:custDataLst>
                <p:tags r:id="rId14"/>
              </p:custDataLst>
            </p:nvPr>
          </p:nvSpPr>
          <p:spPr>
            <a:xfrm>
              <a:off x="4400550" y="4095750"/>
              <a:ext cx="800100" cy="76200"/>
            </a:xfrm>
            <a:prstGeom prst="rect">
              <a:avLst/>
            </a:prstGeom>
            <a:solidFill>
              <a:srgbClr val="2F241F"/>
            </a:solidFill>
            <a:ln>
              <a:noFill/>
            </a:ln>
          </p:spPr>
        </p:sp>
      </p:grpSp>
      <p:grpSp>
        <p:nvGrpSpPr>
          <p:cNvPr id="27" name="Group 27"/>
          <p:cNvGrpSpPr/>
          <p:nvPr>
            <p:custDataLst>
              <p:tags r:id="rId15"/>
            </p:custDataLst>
          </p:nvPr>
        </p:nvGrpSpPr>
        <p:grpSpPr>
          <a:xfrm>
            <a:off x="7924800" y="2171700"/>
            <a:ext cx="3505200" cy="2514600"/>
            <a:chOff x="7924800" y="2171700"/>
            <a:chExt cx="3505200" cy="2514600"/>
          </a:xfrm>
        </p:grpSpPr>
        <p:sp>
          <p:nvSpPr>
            <p:cNvPr id="21" name="Line 21"/>
            <p:cNvSpPr/>
            <p:nvPr>
              <p:custDataLst>
                <p:tags r:id="rId16"/>
              </p:custDataLst>
            </p:nvPr>
          </p:nvSpPr>
          <p:spPr>
            <a:xfrm>
              <a:off x="7924800" y="2209800"/>
              <a:ext cx="9525" cy="2476500"/>
            </a:xfrm>
            <a:custGeom>
              <a:avLst/>
              <a:gdLst/>
              <a:ahLst/>
              <a:cxnLst/>
              <a:rect l="l" t="t" r="r" b="b"/>
              <a:pathLst>
                <a:path w="9525" h="2476500">
                  <a:moveTo>
                    <a:pt x="0" y="0"/>
                  </a:moveTo>
                  <a:lnTo>
                    <a:pt x="0" y="247650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22" name="TextBox 22"/>
            <p:cNvSpPr txBox="1"/>
            <p:nvPr>
              <p:custDataLst>
                <p:tags r:id="rId17"/>
              </p:custDataLst>
            </p:nvPr>
          </p:nvSpPr>
          <p:spPr>
            <a:xfrm>
              <a:off x="8267700" y="2171700"/>
              <a:ext cx="1758635" cy="9334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4800" b="1" dirty="0">
                  <a:solidFill>
                    <a:srgbClr val="5F6E3E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rPr>
                <a:t>−28%</a:t>
              </a:r>
              <a:endParaRPr lang="en-US" sz="4800" b="1" dirty="0">
                <a:solidFill>
                  <a:srgbClr val="5F6E3E"/>
                </a:solidFill>
                <a:latin typeface="Georgia" panose="02040502050405090303"/>
                <a:ea typeface="Georgia" panose="02040502050405090303"/>
                <a:cs typeface="Georgia" panose="02040502050405090303"/>
              </a:endParaRPr>
            </a:p>
          </p:txBody>
        </p:sp>
        <p:sp>
          <p:nvSpPr>
            <p:cNvPr id="23" name="TextBox 23"/>
            <p:cNvSpPr txBox="1"/>
            <p:nvPr>
              <p:custDataLst>
                <p:tags r:id="rId18"/>
              </p:custDataLst>
            </p:nvPr>
          </p:nvSpPr>
          <p:spPr>
            <a:xfrm>
              <a:off x="8276082" y="2969895"/>
              <a:ext cx="2989707" cy="410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长提示下完成步骤下降</a:t>
              </a:r>
              <a:endParaRPr lang="zh-CN" sz="21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24" name="TextBox 24"/>
            <p:cNvSpPr txBox="1"/>
            <p:nvPr>
              <p:custDataLst>
                <p:tags r:id="rId19"/>
              </p:custDataLst>
            </p:nvPr>
          </p:nvSpPr>
          <p:spPr>
            <a:xfrm>
              <a:off x="8277606" y="3373755"/>
              <a:ext cx="2647188" cy="694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700"/>
                </a:lnSpc>
              </a:pPr>
              <a:r>
                <a:rPr lang="zh-CN" sz="180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BioAgent Bench 扰动测试</a:t>
              </a:r>
              <a:r>
                <a:rPr lang="zh-CN" sz="180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完成流程 ≠ 科学正确</a:t>
              </a:r>
              <a:endParaRPr lang="zh-CN" sz="180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25" name="Rectangle 25"/>
            <p:cNvSpPr/>
            <p:nvPr>
              <p:custDataLst>
                <p:tags r:id="rId20"/>
              </p:custDataLst>
            </p:nvPr>
          </p:nvSpPr>
          <p:spPr>
            <a:xfrm>
              <a:off x="8286750" y="4095750"/>
              <a:ext cx="3143250" cy="76200"/>
            </a:xfrm>
            <a:prstGeom prst="rect">
              <a:avLst/>
            </a:prstGeom>
            <a:solidFill>
              <a:srgbClr val="F3E6D8"/>
            </a:solidFill>
            <a:ln>
              <a:noFill/>
            </a:ln>
          </p:spPr>
        </p:sp>
        <p:sp>
          <p:nvSpPr>
            <p:cNvPr id="26" name="Rectangle 26"/>
            <p:cNvSpPr/>
            <p:nvPr>
              <p:custDataLst>
                <p:tags r:id="rId21"/>
              </p:custDataLst>
            </p:nvPr>
          </p:nvSpPr>
          <p:spPr>
            <a:xfrm>
              <a:off x="8286750" y="4095750"/>
              <a:ext cx="876300" cy="76200"/>
            </a:xfrm>
            <a:prstGeom prst="rect">
              <a:avLst/>
            </a:prstGeom>
            <a:solidFill>
              <a:srgbClr val="5F6E3E"/>
            </a:solidFill>
            <a:ln>
              <a:noFill/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514350" y="5101590"/>
            <a:ext cx="11163300" cy="876300"/>
            <a:chOff x="514350" y="5101590"/>
            <a:chExt cx="11163300" cy="876300"/>
          </a:xfrm>
        </p:grpSpPr>
        <p:sp>
          <p:nvSpPr>
            <p:cNvPr id="28" name="Rectangle 28"/>
            <p:cNvSpPr/>
            <p:nvPr/>
          </p:nvSpPr>
          <p:spPr>
            <a:xfrm>
              <a:off x="514350" y="5101590"/>
              <a:ext cx="11163300" cy="876300"/>
            </a:xfrm>
            <a:prstGeom prst="rect">
              <a:avLst/>
            </a:prstGeom>
            <a:solidFill>
              <a:srgbClr val="2F241F"/>
            </a:solidFill>
            <a:ln>
              <a:noFill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582930" y="5363527"/>
              <a:ext cx="8572500" cy="346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250" dirty="0">
                  <a:solidFill>
                    <a:srgbClr val="FFFAF2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“跑完”不是终点。真正的产品必须让每一步可</a:t>
              </a:r>
              <a:r>
                <a:rPr lang="zh-CN" sz="2250" dirty="0">
                  <a:solidFill>
                    <a:srgbClr val="FFFAF2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控、可查、可</a:t>
              </a:r>
              <a:r>
                <a:rPr lang="zh-CN" sz="2250" dirty="0">
                  <a:solidFill>
                    <a:srgbClr val="FFFAF2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回溯。</a:t>
              </a:r>
              <a:endParaRPr lang="zh-CN" sz="2250" dirty="0">
                <a:solidFill>
                  <a:srgbClr val="FFFAF2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08254" y="6385560"/>
            <a:ext cx="11175492" cy="234696"/>
            <a:chOff x="508254" y="6385560"/>
            <a:chExt cx="11175492" cy="234696"/>
          </a:xfrm>
        </p:grpSpPr>
        <p:sp>
          <p:nvSpPr>
            <p:cNvPr id="32" name="TextBox 32"/>
            <p:cNvSpPr txBox="1"/>
            <p:nvPr/>
          </p:nvSpPr>
          <p:spPr>
            <a:xfrm>
              <a:off x="508254" y="6385560"/>
              <a:ext cx="5798640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8A7569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Sources: scBench (2026) · scBench-Long (2026) · BioAgent Bench (2026)</a:t>
              </a:r>
              <a:endParaRPr lang="en-US" sz="1200" dirty="0">
                <a:solidFill>
                  <a:srgbClr val="8A7569"/>
                </a:solidFill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1130382" y="6385560"/>
              <a:ext cx="553364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02 / 13</a:t>
              </a:r>
              <a:endPara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enerated background · slide 03" descr="content-ivor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98348" y="384810"/>
            <a:ext cx="7088886" cy="1147127"/>
            <a:chOff x="498348" y="384810"/>
            <a:chExt cx="7088886" cy="1147127"/>
          </a:xfrm>
        </p:grpSpPr>
        <p:sp>
          <p:nvSpPr>
            <p:cNvPr id="3" name="TextBox 3"/>
            <p:cNvSpPr txBox="1"/>
            <p:nvPr/>
          </p:nvSpPr>
          <p:spPr>
            <a:xfrm>
              <a:off x="508254" y="384810"/>
              <a:ext cx="1168176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02 / WHY NOW</a:t>
              </a:r>
              <a:endParaRPr lang="en-US" sz="120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98348" y="688658"/>
              <a:ext cx="7088886" cy="6160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能力、数据与可靠性缺口同时成熟</a:t>
              </a:r>
              <a:endParaRPr lang="zh-CN" sz="315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2920" y="1185862"/>
              <a:ext cx="5715000" cy="346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机会来自四股力量汇聚，而非只是模型的</a:t>
              </a:r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成熟</a:t>
              </a:r>
              <a:endParaRPr lang="zh-CN" sz="22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sp>
        <p:nvSpPr>
          <p:cNvPr id="7" name="Line 7"/>
          <p:cNvSpPr/>
          <p:nvPr/>
        </p:nvSpPr>
        <p:spPr>
          <a:xfrm>
            <a:off x="2408555" y="2588895"/>
            <a:ext cx="1721485" cy="438150"/>
          </a:xfrm>
          <a:prstGeom prst="line">
            <a:avLst/>
          </a:prstGeom>
          <a:noFill/>
          <a:ln w="19050">
            <a:solidFill>
              <a:srgbClr val="C74F3B"/>
            </a:solidFill>
            <a:tailEnd type="triangle" w="lg" len="lg"/>
          </a:ln>
        </p:spPr>
      </p:sp>
      <p:sp>
        <p:nvSpPr>
          <p:cNvPr id="8" name="Line 8"/>
          <p:cNvSpPr/>
          <p:nvPr/>
        </p:nvSpPr>
        <p:spPr>
          <a:xfrm flipH="1">
            <a:off x="7998460" y="2306955"/>
            <a:ext cx="1264285" cy="690880"/>
          </a:xfrm>
          <a:prstGeom prst="line">
            <a:avLst/>
          </a:prstGeom>
          <a:noFill/>
          <a:ln w="19050">
            <a:solidFill>
              <a:srgbClr val="C74F3B"/>
            </a:solidFill>
            <a:tailEnd type="triangle" w="lg" len="lg"/>
          </a:ln>
        </p:spPr>
      </p:sp>
      <p:sp>
        <p:nvSpPr>
          <p:cNvPr id="9" name="Line 9"/>
          <p:cNvSpPr/>
          <p:nvPr/>
        </p:nvSpPr>
        <p:spPr>
          <a:xfrm flipV="1">
            <a:off x="2183130" y="4204335"/>
            <a:ext cx="1946910" cy="1101090"/>
          </a:xfrm>
          <a:prstGeom prst="line">
            <a:avLst/>
          </a:prstGeom>
          <a:noFill/>
          <a:ln w="19050">
            <a:solidFill>
              <a:srgbClr val="C74F3B"/>
            </a:solidFill>
            <a:tailEnd type="triangle" w="lg" len="lg"/>
          </a:ln>
        </p:spPr>
      </p:sp>
      <p:sp>
        <p:nvSpPr>
          <p:cNvPr id="10" name="Line 10"/>
          <p:cNvSpPr/>
          <p:nvPr/>
        </p:nvSpPr>
        <p:spPr>
          <a:xfrm flipH="1" flipV="1">
            <a:off x="8061325" y="4255135"/>
            <a:ext cx="1505585" cy="973455"/>
          </a:xfrm>
          <a:prstGeom prst="line">
            <a:avLst/>
          </a:prstGeom>
          <a:noFill/>
          <a:ln w="19050">
            <a:solidFill>
              <a:srgbClr val="C74F3B"/>
            </a:solidFill>
            <a:tailEnd type="triangle" w="lg" len="lg"/>
          </a:ln>
        </p:spPr>
      </p:sp>
      <p:grpSp>
        <p:nvGrpSpPr>
          <p:cNvPr id="19" name="Group 19"/>
          <p:cNvGrpSpPr/>
          <p:nvPr/>
        </p:nvGrpSpPr>
        <p:grpSpPr>
          <a:xfrm>
            <a:off x="742950" y="2057400"/>
            <a:ext cx="2838450" cy="1200150"/>
            <a:chOff x="742950" y="2057400"/>
            <a:chExt cx="2838450" cy="1200150"/>
          </a:xfrm>
        </p:grpSpPr>
        <p:sp>
          <p:nvSpPr>
            <p:cNvPr id="12" name="Rectangle 12"/>
            <p:cNvSpPr/>
            <p:nvPr/>
          </p:nvSpPr>
          <p:spPr>
            <a:xfrm>
              <a:off x="742950" y="2057400"/>
              <a:ext cx="2838450" cy="120015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grpSp>
          <p:nvGrpSpPr>
            <p:cNvPr id="16" name="Group 16"/>
            <p:cNvGrpSpPr/>
            <p:nvPr/>
          </p:nvGrpSpPr>
          <p:grpSpPr>
            <a:xfrm>
              <a:off x="997744" y="2327275"/>
              <a:ext cx="271462" cy="241299"/>
              <a:chOff x="997744" y="2327275"/>
              <a:chExt cx="271462" cy="24129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73150" y="2402681"/>
                <a:ext cx="45244" cy="90487"/>
              </a:xfrm>
              <a:custGeom>
                <a:avLst/>
                <a:gdLst/>
                <a:ahLst/>
                <a:cxnLst/>
                <a:rect l="l" t="t" r="r" b="b"/>
                <a:pathLst>
                  <a:path w="45244" h="90487">
                    <a:moveTo>
                      <a:pt x="0" y="0"/>
                    </a:moveTo>
                    <a:lnTo>
                      <a:pt x="45244" y="45244"/>
                    </a:lnTo>
                    <a:lnTo>
                      <a:pt x="0" y="90487"/>
                    </a:lnTo>
                  </a:path>
                </a:pathLst>
              </a:custGeom>
              <a:noFill/>
              <a:ln w="19050">
                <a:solidFill>
                  <a:srgbClr val="C74F3B"/>
                </a:solidFill>
              </a:ln>
            </p:spPr>
          </p:sp>
          <p:sp>
            <p:nvSpPr>
              <p:cNvPr id="14" name="Freeform 14"/>
              <p:cNvSpPr/>
              <p:nvPr/>
            </p:nvSpPr>
            <p:spPr>
              <a:xfrm>
                <a:off x="1148556" y="2493168"/>
                <a:ext cx="45244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5244" h="9525">
                    <a:moveTo>
                      <a:pt x="0" y="0"/>
                    </a:moveTo>
                    <a:lnTo>
                      <a:pt x="45244" y="0"/>
                    </a:lnTo>
                  </a:path>
                </a:pathLst>
              </a:custGeom>
              <a:noFill/>
              <a:ln w="19050">
                <a:solidFill>
                  <a:srgbClr val="C74F3B"/>
                </a:solidFill>
              </a:ln>
            </p:spPr>
          </p:sp>
          <p:sp>
            <p:nvSpPr>
              <p:cNvPr id="15" name="Freeform 15"/>
              <p:cNvSpPr/>
              <p:nvPr/>
            </p:nvSpPr>
            <p:spPr>
              <a:xfrm>
                <a:off x="997744" y="2327275"/>
                <a:ext cx="271462" cy="241299"/>
              </a:xfrm>
              <a:custGeom>
                <a:avLst/>
                <a:gdLst/>
                <a:ahLst/>
                <a:cxnLst/>
                <a:rect l="l" t="t" r="r" b="b"/>
                <a:pathLst>
                  <a:path w="271462" h="241299">
                    <a:moveTo>
                      <a:pt x="0" y="30162"/>
                    </a:moveTo>
                    <a:cubicBezTo>
                      <a:pt x="0" y="13504"/>
                      <a:pt x="13504" y="0"/>
                      <a:pt x="30162" y="0"/>
                    </a:cubicBezTo>
                    <a:lnTo>
                      <a:pt x="241299" y="0"/>
                    </a:lnTo>
                    <a:cubicBezTo>
                      <a:pt x="257958" y="0"/>
                      <a:pt x="271462" y="13504"/>
                      <a:pt x="271462" y="30162"/>
                    </a:cubicBezTo>
                    <a:lnTo>
                      <a:pt x="271462" y="211137"/>
                    </a:lnTo>
                    <a:cubicBezTo>
                      <a:pt x="271462" y="227795"/>
                      <a:pt x="257958" y="241299"/>
                      <a:pt x="241299" y="241299"/>
                    </a:cubicBezTo>
                    <a:lnTo>
                      <a:pt x="30162" y="241299"/>
                    </a:lnTo>
                    <a:cubicBezTo>
                      <a:pt x="13504" y="241299"/>
                      <a:pt x="0" y="227795"/>
                      <a:pt x="0" y="211137"/>
                    </a:cubicBezTo>
                    <a:lnTo>
                      <a:pt x="0" y="30162"/>
                    </a:lnTo>
                  </a:path>
                </a:pathLst>
              </a:custGeom>
              <a:noFill/>
              <a:ln w="19050">
                <a:solidFill>
                  <a:srgbClr val="C74F3B"/>
                </a:solidFill>
              </a:ln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437132" y="2306955"/>
              <a:ext cx="1208684" cy="410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模型能力</a:t>
              </a:r>
              <a:endParaRPr lang="zh-CN" sz="21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45642" y="2787968"/>
              <a:ext cx="2558034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会写代码、调工具、操作服务器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850630" y="1868805"/>
            <a:ext cx="2838450" cy="1200150"/>
            <a:chOff x="8610600" y="2057400"/>
            <a:chExt cx="2838450" cy="1200150"/>
          </a:xfrm>
        </p:grpSpPr>
        <p:sp>
          <p:nvSpPr>
            <p:cNvPr id="20" name="Rectangle 20"/>
            <p:cNvSpPr/>
            <p:nvPr/>
          </p:nvSpPr>
          <p:spPr>
            <a:xfrm>
              <a:off x="8610600" y="2057400"/>
              <a:ext cx="2838450" cy="120015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grpSp>
          <p:nvGrpSpPr>
            <p:cNvPr id="24" name="Group 24"/>
            <p:cNvGrpSpPr/>
            <p:nvPr/>
          </p:nvGrpSpPr>
          <p:grpSpPr>
            <a:xfrm>
              <a:off x="8880475" y="2312194"/>
              <a:ext cx="241299" cy="271462"/>
              <a:chOff x="8880475" y="2312194"/>
              <a:chExt cx="241299" cy="271462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8880475" y="2312194"/>
                <a:ext cx="241299" cy="90487"/>
              </a:xfrm>
              <a:custGeom>
                <a:avLst/>
                <a:gdLst/>
                <a:ahLst/>
                <a:cxnLst/>
                <a:rect l="l" t="t" r="r" b="b"/>
                <a:pathLst>
                  <a:path w="241299" h="90487">
                    <a:moveTo>
                      <a:pt x="0" y="45244"/>
                    </a:moveTo>
                    <a:cubicBezTo>
                      <a:pt x="0" y="70231"/>
                      <a:pt x="54017" y="90487"/>
                      <a:pt x="120650" y="90487"/>
                    </a:cubicBezTo>
                    <a:cubicBezTo>
                      <a:pt x="187283" y="90487"/>
                      <a:pt x="241299" y="70231"/>
                      <a:pt x="241299" y="45244"/>
                    </a:cubicBezTo>
                    <a:cubicBezTo>
                      <a:pt x="241299" y="20256"/>
                      <a:pt x="187283" y="0"/>
                      <a:pt x="120650" y="0"/>
                    </a:cubicBezTo>
                    <a:cubicBezTo>
                      <a:pt x="54017" y="0"/>
                      <a:pt x="0" y="20256"/>
                      <a:pt x="0" y="45244"/>
                    </a:cubicBezTo>
                  </a:path>
                </a:pathLst>
              </a:custGeom>
              <a:noFill/>
              <a:ln w="19050">
                <a:solidFill>
                  <a:srgbClr val="C74F3B"/>
                </a:solidFill>
              </a:ln>
            </p:spPr>
          </p:sp>
          <p:sp>
            <p:nvSpPr>
              <p:cNvPr id="22" name="Freeform 22"/>
              <p:cNvSpPr/>
              <p:nvPr/>
            </p:nvSpPr>
            <p:spPr>
              <a:xfrm>
                <a:off x="8880475" y="2357437"/>
                <a:ext cx="241299" cy="135731"/>
              </a:xfrm>
              <a:custGeom>
                <a:avLst/>
                <a:gdLst/>
                <a:ahLst/>
                <a:cxnLst/>
                <a:rect l="l" t="t" r="r" b="b"/>
                <a:pathLst>
                  <a:path w="241299" h="135731">
                    <a:moveTo>
                      <a:pt x="0" y="0"/>
                    </a:moveTo>
                    <a:lnTo>
                      <a:pt x="0" y="90487"/>
                    </a:lnTo>
                    <a:cubicBezTo>
                      <a:pt x="0" y="115475"/>
                      <a:pt x="54017" y="135731"/>
                      <a:pt x="120650" y="135731"/>
                    </a:cubicBezTo>
                    <a:cubicBezTo>
                      <a:pt x="187283" y="135731"/>
                      <a:pt x="241299" y="115475"/>
                      <a:pt x="241299" y="90487"/>
                    </a:cubicBezTo>
                    <a:lnTo>
                      <a:pt x="241299" y="0"/>
                    </a:lnTo>
                  </a:path>
                </a:pathLst>
              </a:custGeom>
              <a:noFill/>
              <a:ln w="19050">
                <a:solidFill>
                  <a:srgbClr val="C74F3B"/>
                </a:solidFill>
              </a:ln>
            </p:spPr>
          </p:sp>
          <p:sp>
            <p:nvSpPr>
              <p:cNvPr id="23" name="Freeform 23"/>
              <p:cNvSpPr/>
              <p:nvPr/>
            </p:nvSpPr>
            <p:spPr>
              <a:xfrm>
                <a:off x="8880475" y="2447925"/>
                <a:ext cx="241299" cy="135731"/>
              </a:xfrm>
              <a:custGeom>
                <a:avLst/>
                <a:gdLst/>
                <a:ahLst/>
                <a:cxnLst/>
                <a:rect l="l" t="t" r="r" b="b"/>
                <a:pathLst>
                  <a:path w="241299" h="135731">
                    <a:moveTo>
                      <a:pt x="0" y="0"/>
                    </a:moveTo>
                    <a:lnTo>
                      <a:pt x="0" y="90487"/>
                    </a:lnTo>
                    <a:cubicBezTo>
                      <a:pt x="0" y="115475"/>
                      <a:pt x="54017" y="135731"/>
                      <a:pt x="120650" y="135731"/>
                    </a:cubicBezTo>
                    <a:cubicBezTo>
                      <a:pt x="187283" y="135731"/>
                      <a:pt x="241299" y="115475"/>
                      <a:pt x="241299" y="90487"/>
                    </a:cubicBezTo>
                    <a:lnTo>
                      <a:pt x="241299" y="0"/>
                    </a:lnTo>
                  </a:path>
                </a:pathLst>
              </a:custGeom>
              <a:noFill/>
              <a:ln w="19050">
                <a:solidFill>
                  <a:srgbClr val="C74F3B"/>
                </a:solidFill>
              </a:ln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9304782" y="2306955"/>
              <a:ext cx="1208684" cy="410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数据规模</a:t>
              </a:r>
              <a:endParaRPr lang="zh-CN" sz="21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813292" y="2787968"/>
              <a:ext cx="2558034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公开数据与团队项目量持续增长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42950" y="4286250"/>
            <a:ext cx="2838450" cy="1358265"/>
            <a:chOff x="742950" y="4286250"/>
            <a:chExt cx="2838450" cy="1358265"/>
          </a:xfrm>
        </p:grpSpPr>
        <p:sp>
          <p:nvSpPr>
            <p:cNvPr id="28" name="Rectangle 28"/>
            <p:cNvSpPr/>
            <p:nvPr/>
          </p:nvSpPr>
          <p:spPr>
            <a:xfrm>
              <a:off x="742950" y="4286250"/>
              <a:ext cx="2838450" cy="120015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grpSp>
          <p:nvGrpSpPr>
            <p:cNvPr id="32" name="Group 32"/>
            <p:cNvGrpSpPr/>
            <p:nvPr/>
          </p:nvGrpSpPr>
          <p:grpSpPr>
            <a:xfrm>
              <a:off x="1088231" y="4541044"/>
              <a:ext cx="90487" cy="271461"/>
              <a:chOff x="1088231" y="4541044"/>
              <a:chExt cx="90487" cy="271461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088231" y="4631531"/>
                <a:ext cx="90487" cy="90487"/>
              </a:xfrm>
              <a:custGeom>
                <a:avLst/>
                <a:gdLst/>
                <a:ahLst/>
                <a:cxnLst/>
                <a:rect l="l" t="t" r="r" b="b"/>
                <a:pathLst>
                  <a:path w="90487" h="90487">
                    <a:moveTo>
                      <a:pt x="0" y="45244"/>
                    </a:moveTo>
                    <a:cubicBezTo>
                      <a:pt x="0" y="70231"/>
                      <a:pt x="20256" y="90487"/>
                      <a:pt x="45244" y="90487"/>
                    </a:cubicBezTo>
                    <a:cubicBezTo>
                      <a:pt x="70231" y="90487"/>
                      <a:pt x="90487" y="70231"/>
                      <a:pt x="90487" y="45244"/>
                    </a:cubicBezTo>
                    <a:cubicBezTo>
                      <a:pt x="90487" y="20256"/>
                      <a:pt x="70231" y="0"/>
                      <a:pt x="45244" y="0"/>
                    </a:cubicBezTo>
                    <a:cubicBezTo>
                      <a:pt x="20256" y="0"/>
                      <a:pt x="0" y="20256"/>
                      <a:pt x="0" y="45244"/>
                    </a:cubicBez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30" name="Freeform 30"/>
              <p:cNvSpPr/>
              <p:nvPr/>
            </p:nvSpPr>
            <p:spPr>
              <a:xfrm>
                <a:off x="1133475" y="4541044"/>
                <a:ext cx="9525" cy="90487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0487">
                    <a:moveTo>
                      <a:pt x="0" y="0"/>
                    </a:moveTo>
                    <a:lnTo>
                      <a:pt x="0" y="90487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31" name="Freeform 31"/>
              <p:cNvSpPr/>
              <p:nvPr/>
            </p:nvSpPr>
            <p:spPr>
              <a:xfrm>
                <a:off x="1133475" y="4722018"/>
                <a:ext cx="9525" cy="90487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0487">
                    <a:moveTo>
                      <a:pt x="0" y="0"/>
                    </a:moveTo>
                    <a:lnTo>
                      <a:pt x="0" y="90487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1437132" y="4535805"/>
              <a:ext cx="1208684" cy="410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平台验证</a:t>
              </a:r>
              <a:endParaRPr lang="zh-CN" sz="21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859790" y="4960620"/>
              <a:ext cx="2559050" cy="6838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Autofit/>
            </a:bodyPr>
            <a:lstStyle/>
            <a:p>
              <a:pPr algn="l"/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Terra、Galaxy、Trailmaker 已</a:t>
              </a:r>
              <a:b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</a:br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教育市场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813165" y="4286250"/>
            <a:ext cx="2838450" cy="1492885"/>
            <a:chOff x="8610600" y="4286250"/>
            <a:chExt cx="2838450" cy="1492885"/>
          </a:xfrm>
        </p:grpSpPr>
        <p:sp>
          <p:nvSpPr>
            <p:cNvPr id="36" name="Rectangle 36"/>
            <p:cNvSpPr/>
            <p:nvPr/>
          </p:nvSpPr>
          <p:spPr>
            <a:xfrm>
              <a:off x="8610600" y="4286250"/>
              <a:ext cx="2838450" cy="120015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grpSp>
          <p:nvGrpSpPr>
            <p:cNvPr id="39" name="Group 39"/>
            <p:cNvGrpSpPr/>
            <p:nvPr/>
          </p:nvGrpSpPr>
          <p:grpSpPr>
            <a:xfrm>
              <a:off x="8845041" y="4541044"/>
              <a:ext cx="294509" cy="271462"/>
              <a:chOff x="8845041" y="4541044"/>
              <a:chExt cx="294509" cy="271462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8845041" y="4541044"/>
                <a:ext cx="294509" cy="269139"/>
              </a:xfrm>
              <a:custGeom>
                <a:avLst/>
                <a:gdLst/>
                <a:ahLst/>
                <a:cxnLst/>
                <a:rect l="l" t="t" r="r" b="b"/>
                <a:pathLst>
                  <a:path w="294509" h="269139">
                    <a:moveTo>
                      <a:pt x="147940" y="269139"/>
                    </a:moveTo>
                    <a:cubicBezTo>
                      <a:pt x="53463" y="239854"/>
                      <a:pt x="0" y="140141"/>
                      <a:pt x="27893" y="45244"/>
                    </a:cubicBezTo>
                    <a:cubicBezTo>
                      <a:pt x="74879" y="47394"/>
                      <a:pt x="120857" y="31166"/>
                      <a:pt x="156084" y="0"/>
                    </a:cubicBezTo>
                    <a:cubicBezTo>
                      <a:pt x="191311" y="31166"/>
                      <a:pt x="237288" y="47394"/>
                      <a:pt x="284274" y="45244"/>
                    </a:cubicBezTo>
                    <a:cubicBezTo>
                      <a:pt x="294509" y="80068"/>
                      <a:pt x="294037" y="117165"/>
                      <a:pt x="282917" y="151717"/>
                    </a:cubicBez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38" name="Freeform 38"/>
              <p:cNvSpPr/>
              <p:nvPr/>
            </p:nvSpPr>
            <p:spPr>
              <a:xfrm>
                <a:off x="9046368" y="4752181"/>
                <a:ext cx="90487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90487" h="60325">
                    <a:moveTo>
                      <a:pt x="0" y="30162"/>
                    </a:moveTo>
                    <a:lnTo>
                      <a:pt x="30162" y="60325"/>
                    </a:lnTo>
                    <a:lnTo>
                      <a:pt x="90487" y="0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9304782" y="4535805"/>
              <a:ext cx="1505522" cy="410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可靠性缺口</a:t>
              </a:r>
              <a:endParaRPr lang="zh-CN" sz="21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8813165" y="5017135"/>
              <a:ext cx="2317115" cy="762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Autofit/>
            </a:bodyPr>
            <a:lstStyle/>
            <a:p>
              <a:pPr algn="l"/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同一模型仅换 harness 可</a:t>
              </a:r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性能相</a:t>
              </a:r>
              <a:b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</a:br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差约 3 倍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345156" y="2815590"/>
            <a:ext cx="3500755" cy="1647190"/>
            <a:chOff x="4345156" y="2829560"/>
            <a:chExt cx="3500755" cy="1647190"/>
          </a:xfrm>
        </p:grpSpPr>
        <p:sp>
          <p:nvSpPr>
            <p:cNvPr id="43" name="Rectangle 43"/>
            <p:cNvSpPr/>
            <p:nvPr/>
          </p:nvSpPr>
          <p:spPr>
            <a:xfrm>
              <a:off x="4345156" y="2829560"/>
              <a:ext cx="3500755" cy="1647190"/>
            </a:xfrm>
            <a:prstGeom prst="rect">
              <a:avLst/>
            </a:prstGeom>
            <a:solidFill>
              <a:srgbClr val="2F241F"/>
            </a:solidFill>
            <a:ln>
              <a:noFill/>
            </a:ln>
          </p:spPr>
        </p:sp>
        <p:grpSp>
          <p:nvGrpSpPr>
            <p:cNvPr id="47" name="Group 47"/>
            <p:cNvGrpSpPr/>
            <p:nvPr/>
          </p:nvGrpSpPr>
          <p:grpSpPr>
            <a:xfrm>
              <a:off x="5934361" y="3114961"/>
              <a:ext cx="323279" cy="323279"/>
              <a:chOff x="5934361" y="3114961"/>
              <a:chExt cx="323279" cy="323279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6013249" y="3194974"/>
                <a:ext cx="164377" cy="164377"/>
              </a:xfrm>
              <a:custGeom>
                <a:avLst/>
                <a:gdLst/>
                <a:ahLst/>
                <a:cxnLst/>
                <a:rect l="l" t="t" r="r" b="b"/>
                <a:pathLst>
                  <a:path w="164377" h="164377">
                    <a:moveTo>
                      <a:pt x="136624" y="135500"/>
                    </a:moveTo>
                    <a:cubicBezTo>
                      <a:pt x="156433" y="116368"/>
                      <a:pt x="164377" y="88037"/>
                      <a:pt x="157404" y="61395"/>
                    </a:cubicBezTo>
                    <a:cubicBezTo>
                      <a:pt x="150431" y="34753"/>
                      <a:pt x="129625" y="13947"/>
                      <a:pt x="102983" y="6973"/>
                    </a:cubicBezTo>
                    <a:cubicBezTo>
                      <a:pt x="76341" y="0"/>
                      <a:pt x="48010" y="7944"/>
                      <a:pt x="28878" y="27753"/>
                    </a:cubicBezTo>
                    <a:cubicBezTo>
                      <a:pt x="0" y="57652"/>
                      <a:pt x="413" y="105179"/>
                      <a:pt x="29806" y="134572"/>
                    </a:cubicBezTo>
                    <a:cubicBezTo>
                      <a:pt x="59199" y="163964"/>
                      <a:pt x="106725" y="164377"/>
                      <a:pt x="136624" y="135500"/>
                    </a:cubicBez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45" name="Freeform 45"/>
              <p:cNvSpPr/>
              <p:nvPr/>
            </p:nvSpPr>
            <p:spPr>
              <a:xfrm>
                <a:off x="5934361" y="3300715"/>
                <a:ext cx="137525" cy="137525"/>
              </a:xfrm>
              <a:custGeom>
                <a:avLst/>
                <a:gdLst/>
                <a:ahLst/>
                <a:cxnLst/>
                <a:rect l="l" t="t" r="r" b="b"/>
                <a:pathLst>
                  <a:path w="137525" h="137525">
                    <a:moveTo>
                      <a:pt x="107766" y="137525"/>
                    </a:moveTo>
                    <a:cubicBezTo>
                      <a:pt x="137525" y="107766"/>
                      <a:pt x="137525" y="59517"/>
                      <a:pt x="107766" y="29759"/>
                    </a:cubicBezTo>
                    <a:cubicBezTo>
                      <a:pt x="78007" y="0"/>
                      <a:pt x="29759" y="0"/>
                      <a:pt x="0" y="29759"/>
                    </a:cubicBez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46" name="Freeform 46"/>
              <p:cNvSpPr/>
              <p:nvPr/>
            </p:nvSpPr>
            <p:spPr>
              <a:xfrm>
                <a:off x="6120115" y="3114961"/>
                <a:ext cx="137525" cy="137525"/>
              </a:xfrm>
              <a:custGeom>
                <a:avLst/>
                <a:gdLst/>
                <a:ahLst/>
                <a:cxnLst/>
                <a:rect l="l" t="t" r="r" b="b"/>
                <a:pathLst>
                  <a:path w="137525" h="137525">
                    <a:moveTo>
                      <a:pt x="29759" y="0"/>
                    </a:moveTo>
                    <a:cubicBezTo>
                      <a:pt x="0" y="29759"/>
                      <a:pt x="0" y="78007"/>
                      <a:pt x="29759" y="107766"/>
                    </a:cubicBezTo>
                    <a:cubicBezTo>
                      <a:pt x="59517" y="137525"/>
                      <a:pt x="107766" y="137525"/>
                      <a:pt x="137525" y="107766"/>
                    </a:cubicBez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</p:grpSp>
        <p:sp>
          <p:nvSpPr>
            <p:cNvPr id="48" name="TextBox 48"/>
            <p:cNvSpPr txBox="1"/>
            <p:nvPr/>
          </p:nvSpPr>
          <p:spPr>
            <a:xfrm>
              <a:off x="4523165" y="3589020"/>
              <a:ext cx="3145670" cy="469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400" b="1" dirty="0">
                  <a:solidFill>
                    <a:srgbClr val="FFFAF2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可信 Agent 工作层</a:t>
              </a:r>
              <a:endParaRPr lang="zh-CN" sz="2400" b="1" dirty="0">
                <a:solidFill>
                  <a:srgbClr val="FFFAF2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4376271" y="4026218"/>
              <a:ext cx="3439458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DFCFC1"/>
                  </a:solidFill>
                  <a:latin typeface="Consolas"/>
                  <a:ea typeface="Consolas"/>
                  <a:cs typeface="Consolas"/>
                </a:rPr>
                <a:t>orchestration · governance · evidence</a:t>
              </a:r>
              <a:endParaRPr lang="en-US" sz="1350" dirty="0">
                <a:solidFill>
                  <a:srgbClr val="DFCFC1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2057400" y="5981700"/>
            <a:ext cx="8077200" cy="446087"/>
            <a:chOff x="2057400" y="5981700"/>
            <a:chExt cx="8077200" cy="446087"/>
          </a:xfrm>
        </p:grpSpPr>
        <p:sp>
          <p:nvSpPr>
            <p:cNvPr id="51" name="Line 51"/>
            <p:cNvSpPr/>
            <p:nvPr/>
          </p:nvSpPr>
          <p:spPr>
            <a:xfrm>
              <a:off x="2057400" y="5981700"/>
              <a:ext cx="8077200" cy="9525"/>
            </a:xfrm>
            <a:custGeom>
              <a:avLst/>
              <a:gdLst/>
              <a:ahLst/>
              <a:cxnLst/>
              <a:rect l="l" t="t" r="r" b="b"/>
              <a:pathLst>
                <a:path w="8077200" h="9525">
                  <a:moveTo>
                    <a:pt x="0" y="0"/>
                  </a:moveTo>
                  <a:lnTo>
                    <a:pt x="807720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2605089" y="6081712"/>
              <a:ext cx="6981825" cy="346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250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模型不是产品；harness、治理与验证才具有</a:t>
              </a:r>
              <a:r>
                <a:rPr lang="zh-CN" sz="2250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长久价值。</a:t>
              </a:r>
              <a:endParaRPr lang="zh-CN" sz="2250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11130382" y="6499860"/>
            <a:ext cx="553364" cy="23469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rPr>
              <a:t>03 / 13</a:t>
            </a:r>
            <a:endParaRPr lang="en-US" sz="1200" dirty="0">
              <a:solidFill>
                <a:srgbClr val="8A7569"/>
              </a:solidFill>
              <a:latin typeface="Consolas"/>
              <a:ea typeface="Consolas"/>
              <a:cs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enerated background · slide 04" descr="content-ivor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98348" y="384810"/>
            <a:ext cx="6957822" cy="1109027"/>
            <a:chOff x="498348" y="384810"/>
            <a:chExt cx="6957822" cy="1109027"/>
          </a:xfrm>
        </p:grpSpPr>
        <p:sp>
          <p:nvSpPr>
            <p:cNvPr id="3" name="TextBox 3"/>
            <p:cNvSpPr txBox="1"/>
            <p:nvPr/>
          </p:nvSpPr>
          <p:spPr>
            <a:xfrm>
              <a:off x="508254" y="384810"/>
              <a:ext cx="1141293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03 / PRODUCT</a:t>
              </a:r>
              <a:endParaRPr lang="en-US" sz="120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98348" y="669608"/>
              <a:ext cx="5609590" cy="4845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命令行下达任务，看板</a:t>
              </a:r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呈现证据</a:t>
              </a:r>
              <a:endParaRPr lang="zh-CN" sz="315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2920" y="1147762"/>
              <a:ext cx="6953250" cy="346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专家控制与 GUI 可观测性可以同时存在，不需要二选一</a:t>
              </a:r>
              <a:endParaRPr lang="zh-CN" sz="22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14350" y="1676400"/>
            <a:ext cx="2971800" cy="4305300"/>
            <a:chOff x="514350" y="1676400"/>
            <a:chExt cx="2971800" cy="4305300"/>
          </a:xfrm>
        </p:grpSpPr>
        <p:sp>
          <p:nvSpPr>
            <p:cNvPr id="7" name="Line 7"/>
            <p:cNvSpPr/>
            <p:nvPr/>
          </p:nvSpPr>
          <p:spPr>
            <a:xfrm>
              <a:off x="514350" y="1676400"/>
              <a:ext cx="2971800" cy="9525"/>
            </a:xfrm>
            <a:custGeom>
              <a:avLst/>
              <a:gdLst/>
              <a:ahLst/>
              <a:cxnLst/>
              <a:rect l="l" t="t" r="r" b="b"/>
              <a:pathLst>
                <a:path w="2971800" h="9525">
                  <a:moveTo>
                    <a:pt x="0" y="0"/>
                  </a:moveTo>
                  <a:lnTo>
                    <a:pt x="297180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grpSp>
          <p:nvGrpSpPr>
            <p:cNvPr id="12" name="Group 12"/>
            <p:cNvGrpSpPr/>
            <p:nvPr/>
          </p:nvGrpSpPr>
          <p:grpSpPr>
            <a:xfrm>
              <a:off x="552450" y="1901190"/>
              <a:ext cx="2338578" cy="579311"/>
              <a:chOff x="552450" y="1901190"/>
              <a:chExt cx="2338578" cy="579311"/>
            </a:xfrm>
          </p:grpSpPr>
          <p:sp>
            <p:nvSpPr>
              <p:cNvPr id="8" name="Ellipse 8"/>
              <p:cNvSpPr/>
              <p:nvPr/>
            </p:nvSpPr>
            <p:spPr>
              <a:xfrm>
                <a:off x="552450" y="1981200"/>
                <a:ext cx="342900" cy="342900"/>
              </a:xfrm>
              <a:prstGeom prst="ellipse">
                <a:avLst/>
              </a:prstGeom>
              <a:solidFill>
                <a:srgbClr val="C74F3B"/>
              </a:solidFill>
              <a:ln>
                <a:noFill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664565" y="2073592"/>
                <a:ext cx="118669" cy="264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FFFAF2"/>
                    </a:solidFill>
                    <a:latin typeface="Consolas"/>
                    <a:ea typeface="Consolas"/>
                    <a:cs typeface="Consolas"/>
                  </a:rPr>
                  <a:t>1</a:t>
                </a:r>
                <a:endParaRPr lang="en-US" sz="1350" b="1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057656" y="1901190"/>
                <a:ext cx="865834" cy="352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2F241F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</a:rPr>
                  <a:t>Source</a:t>
                </a:r>
                <a:endParaRPr lang="en-US" sz="1800" b="1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059942" y="2216468"/>
                <a:ext cx="1831086" cy="264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dirty="0">
                    <a:solidFill>
                      <a:srgbClr val="604F47"/>
                    </a:solidFill>
                    <a:latin typeface="Arial" panose="020B0604020202090204"/>
                    <a:ea typeface="微软雅黑"/>
                    <a:cs typeface="Arial" panose="020B0604020202090204"/>
                  </a:rPr>
                  <a:t>版本化脚本与源码状态</a:t>
                </a:r>
                <a:endPara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52450" y="2758440"/>
              <a:ext cx="2520315" cy="579311"/>
              <a:chOff x="552450" y="2758440"/>
              <a:chExt cx="2520315" cy="579311"/>
            </a:xfrm>
          </p:grpSpPr>
          <p:sp>
            <p:nvSpPr>
              <p:cNvPr id="13" name="Ellipse 13"/>
              <p:cNvSpPr/>
              <p:nvPr/>
            </p:nvSpPr>
            <p:spPr>
              <a:xfrm>
                <a:off x="552450" y="2838450"/>
                <a:ext cx="342900" cy="342900"/>
              </a:xfrm>
              <a:prstGeom prst="ellipse">
                <a:avLst/>
              </a:prstGeom>
              <a:solidFill>
                <a:srgbClr val="2F241F"/>
              </a:solidFill>
              <a:ln>
                <a:noFill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664565" y="2930842"/>
                <a:ext cx="118669" cy="264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FFFAF2"/>
                    </a:solidFill>
                    <a:latin typeface="Consolas"/>
                    <a:ea typeface="Consolas"/>
                    <a:cs typeface="Consolas"/>
                  </a:rPr>
                  <a:t>2</a:t>
                </a:r>
                <a:endParaRPr lang="en-US" sz="1350" b="1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endParaRP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057656" y="2758440"/>
                <a:ext cx="1552734" cy="352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2F241F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</a:rPr>
                  <a:t>Environment</a:t>
                </a:r>
                <a:endParaRPr lang="en-US" sz="1800" b="1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endParaRP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059942" y="3073718"/>
                <a:ext cx="2012823" cy="264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dirty="0">
                    <a:solidFill>
                      <a:srgbClr val="604F47"/>
                    </a:solidFill>
                    <a:latin typeface="Arial" panose="020B0604020202090204"/>
                    <a:ea typeface="微软雅黑"/>
                    <a:cs typeface="Arial" panose="020B0604020202090204"/>
                  </a:rPr>
                  <a:t>对象、细胞数和关键参数</a:t>
                </a:r>
                <a:endPara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552450" y="3615690"/>
              <a:ext cx="2520315" cy="579311"/>
              <a:chOff x="552450" y="3615690"/>
              <a:chExt cx="2520315" cy="579311"/>
            </a:xfrm>
          </p:grpSpPr>
          <p:sp>
            <p:nvSpPr>
              <p:cNvPr id="18" name="Ellipse 18"/>
              <p:cNvSpPr/>
              <p:nvPr/>
            </p:nvSpPr>
            <p:spPr>
              <a:xfrm>
                <a:off x="552450" y="3695700"/>
                <a:ext cx="342900" cy="342900"/>
              </a:xfrm>
              <a:prstGeom prst="ellipse">
                <a:avLst/>
              </a:prstGeom>
              <a:solidFill>
                <a:srgbClr val="2F241F"/>
              </a:solidFill>
              <a:ln>
                <a:noFill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664565" y="3788092"/>
                <a:ext cx="118669" cy="264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FFFAF2"/>
                    </a:solidFill>
                    <a:latin typeface="Consolas"/>
                    <a:ea typeface="Consolas"/>
                    <a:cs typeface="Consolas"/>
                  </a:rPr>
                  <a:t>3</a:t>
                </a:r>
                <a:endParaRPr lang="en-US" sz="1350" b="1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057656" y="3615690"/>
                <a:ext cx="941649" cy="352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2F241F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</a:rPr>
                  <a:t>Console</a:t>
                </a:r>
                <a:endParaRPr lang="en-US" sz="1800" b="1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059942" y="3930968"/>
                <a:ext cx="2012823" cy="264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dirty="0">
                    <a:solidFill>
                      <a:srgbClr val="604F47"/>
                    </a:solidFill>
                    <a:latin typeface="Arial" panose="020B0604020202090204"/>
                    <a:ea typeface="微软雅黑"/>
                    <a:cs typeface="Arial" panose="020B0604020202090204"/>
                  </a:rPr>
                  <a:t>命令、日志、进度与错误</a:t>
                </a:r>
                <a:endPara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552450" y="4472940"/>
              <a:ext cx="2338578" cy="579311"/>
              <a:chOff x="552450" y="4472940"/>
              <a:chExt cx="2338578" cy="579311"/>
            </a:xfrm>
          </p:grpSpPr>
          <p:sp>
            <p:nvSpPr>
              <p:cNvPr id="23" name="Ellipse 23"/>
              <p:cNvSpPr/>
              <p:nvPr/>
            </p:nvSpPr>
            <p:spPr>
              <a:xfrm>
                <a:off x="552450" y="4552950"/>
                <a:ext cx="342900" cy="342900"/>
              </a:xfrm>
              <a:prstGeom prst="ellipse">
                <a:avLst/>
              </a:prstGeom>
              <a:solidFill>
                <a:srgbClr val="5F6E3E"/>
              </a:solidFill>
              <a:ln>
                <a:noFill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664565" y="4645342"/>
                <a:ext cx="118669" cy="264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FFFAF2"/>
                    </a:solidFill>
                    <a:latin typeface="Consolas"/>
                    <a:ea typeface="Consolas"/>
                    <a:cs typeface="Consolas"/>
                  </a:rPr>
                  <a:t>4</a:t>
                </a:r>
                <a:endParaRPr lang="en-US" sz="1350" b="1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057656" y="4472940"/>
                <a:ext cx="661568" cy="352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en-US" sz="1800" b="1" dirty="0">
                    <a:solidFill>
                      <a:srgbClr val="2F241F"/>
                    </a:solidFill>
                    <a:latin typeface="Arial" panose="020B0604020202090204"/>
                    <a:ea typeface="Arial" panose="020B0604020202090204"/>
                    <a:cs typeface="Arial" panose="020B0604020202090204"/>
                  </a:rPr>
                  <a:t>Plots</a:t>
                </a:r>
                <a:endParaRPr lang="en-US" sz="1800" b="1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endParaRP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059942" y="4788218"/>
                <a:ext cx="1831086" cy="264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dirty="0">
                    <a:solidFill>
                      <a:srgbClr val="604F47"/>
                    </a:solidFill>
                    <a:latin typeface="Arial" panose="020B0604020202090204"/>
                    <a:ea typeface="微软雅黑"/>
                    <a:cs typeface="Arial" panose="020B0604020202090204"/>
                  </a:rPr>
                  <a:t>图窗、证据和人工决策</a:t>
                </a:r>
                <a:endPara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endParaRPr>
              </a:p>
            </p:txBody>
          </p:sp>
        </p:grpSp>
        <p:sp>
          <p:nvSpPr>
            <p:cNvPr id="28" name="Rectangle 28"/>
            <p:cNvSpPr/>
            <p:nvPr/>
          </p:nvSpPr>
          <p:spPr>
            <a:xfrm>
              <a:off x="514350" y="5391150"/>
              <a:ext cx="2971800" cy="590550"/>
            </a:xfrm>
            <a:prstGeom prst="rect">
              <a:avLst/>
            </a:prstGeom>
            <a:solidFill>
              <a:srgbClr val="2F241F"/>
            </a:solidFill>
            <a:ln>
              <a:noFill/>
            </a:ln>
          </p:spPr>
        </p:sp>
        <p:grpSp>
          <p:nvGrpSpPr>
            <p:cNvPr id="32" name="Group 32"/>
            <p:cNvGrpSpPr/>
            <p:nvPr/>
          </p:nvGrpSpPr>
          <p:grpSpPr>
            <a:xfrm>
              <a:off x="704850" y="5575300"/>
              <a:ext cx="228599" cy="203199"/>
              <a:chOff x="704850" y="5575300"/>
              <a:chExt cx="228599" cy="20319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768350" y="5638800"/>
                <a:ext cx="381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76200">
                    <a:moveTo>
                      <a:pt x="0" y="0"/>
                    </a:moveTo>
                    <a:lnTo>
                      <a:pt x="38100" y="38100"/>
                    </a:lnTo>
                    <a:lnTo>
                      <a:pt x="0" y="76200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30" name="Freeform 30"/>
              <p:cNvSpPr/>
              <p:nvPr/>
            </p:nvSpPr>
            <p:spPr>
              <a:xfrm>
                <a:off x="831850" y="5715000"/>
                <a:ext cx="381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9525">
                    <a:moveTo>
                      <a:pt x="0" y="0"/>
                    </a:moveTo>
                    <a:lnTo>
                      <a:pt x="38100" y="0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31" name="Freeform 31"/>
              <p:cNvSpPr/>
              <p:nvPr/>
            </p:nvSpPr>
            <p:spPr>
              <a:xfrm>
                <a:off x="704850" y="5575300"/>
                <a:ext cx="228599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228599" h="203199">
                    <a:moveTo>
                      <a:pt x="0" y="25400"/>
                    </a:moveTo>
                    <a:cubicBezTo>
                      <a:pt x="0" y="11372"/>
                      <a:pt x="11372" y="0"/>
                      <a:pt x="25400" y="0"/>
                    </a:cubicBezTo>
                    <a:lnTo>
                      <a:pt x="203199" y="0"/>
                    </a:lnTo>
                    <a:cubicBezTo>
                      <a:pt x="217227" y="0"/>
                      <a:pt x="228599" y="11372"/>
                      <a:pt x="228599" y="25400"/>
                    </a:cubicBezTo>
                    <a:lnTo>
                      <a:pt x="228599" y="177800"/>
                    </a:lnTo>
                    <a:cubicBezTo>
                      <a:pt x="228599" y="191828"/>
                      <a:pt x="217227" y="203199"/>
                      <a:pt x="203199" y="203199"/>
                    </a:cubicBezTo>
                    <a:lnTo>
                      <a:pt x="25400" y="203199"/>
                    </a:lnTo>
                    <a:cubicBezTo>
                      <a:pt x="11372" y="203199"/>
                      <a:pt x="0" y="191828"/>
                      <a:pt x="0" y="177800"/>
                    </a:cubicBezTo>
                    <a:lnTo>
                      <a:pt x="0" y="25400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1098042" y="5607368"/>
              <a:ext cx="2093945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rPr>
                <a:t>CLI remains first-class</a:t>
              </a:r>
              <a:endParaRPr lang="en-US" sz="1350" dirty="0">
                <a:solidFill>
                  <a:srgbClr val="FFFAF2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867150" y="1676400"/>
            <a:ext cx="7810500" cy="4514850"/>
            <a:chOff x="3867150" y="1676400"/>
            <a:chExt cx="7810500" cy="4514850"/>
          </a:xfrm>
        </p:grpSpPr>
        <p:sp>
          <p:nvSpPr>
            <p:cNvPr id="35" name="Rectangle 35"/>
            <p:cNvSpPr/>
            <p:nvPr/>
          </p:nvSpPr>
          <p:spPr>
            <a:xfrm>
              <a:off x="3867150" y="1676400"/>
              <a:ext cx="7810500" cy="4514850"/>
            </a:xfrm>
            <a:prstGeom prst="rect">
              <a:avLst/>
            </a:prstGeom>
            <a:solidFill>
              <a:srgbClr val="FFFAF2"/>
            </a:solidFill>
            <a:ln w="19050">
              <a:solidFill>
                <a:srgbClr val="C74F3B"/>
              </a:solidFill>
            </a:ln>
          </p:spPr>
        </p:sp>
        <p:pic>
          <p:nvPicPr>
            <p:cNvPr id="36" name="Imag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0500" y="1812131"/>
              <a:ext cx="7543800" cy="4243388"/>
            </a:xfrm>
            <a:prstGeom prst="rect">
              <a:avLst/>
            </a:prstGeom>
          </p:spPr>
        </p:pic>
        <p:sp>
          <p:nvSpPr>
            <p:cNvPr id="37" name="Ellipse 37"/>
            <p:cNvSpPr/>
            <p:nvPr/>
          </p:nvSpPr>
          <p:spPr>
            <a:xfrm>
              <a:off x="7479030" y="3143885"/>
              <a:ext cx="285750" cy="285750"/>
            </a:xfrm>
            <a:prstGeom prst="ellipse">
              <a:avLst/>
            </a:prstGeom>
            <a:solidFill>
              <a:srgbClr val="C74F3B"/>
            </a:solidFill>
            <a:ln>
              <a:noFill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7586943" y="3194685"/>
              <a:ext cx="105484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rPr>
                <a:t>1</a:t>
              </a:r>
              <a:endParaRPr lang="en-US" sz="1200" b="1" dirty="0">
                <a:solidFill>
                  <a:srgbClr val="FFFAF2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39" name="Ellipse 39"/>
            <p:cNvSpPr/>
            <p:nvPr/>
          </p:nvSpPr>
          <p:spPr>
            <a:xfrm>
              <a:off x="9744075" y="3190875"/>
              <a:ext cx="285750" cy="285750"/>
            </a:xfrm>
            <a:prstGeom prst="ellipse">
              <a:avLst/>
            </a:prstGeom>
            <a:solidFill>
              <a:srgbClr val="2F241F"/>
            </a:solidFill>
            <a:ln>
              <a:noFill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9834208" y="3261360"/>
              <a:ext cx="105484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rPr>
                <a:t>2</a:t>
              </a:r>
              <a:endParaRPr lang="en-US" sz="1200" b="1" dirty="0">
                <a:solidFill>
                  <a:srgbClr val="FFFAF2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41" name="Ellipse 41"/>
            <p:cNvSpPr/>
            <p:nvPr/>
          </p:nvSpPr>
          <p:spPr>
            <a:xfrm>
              <a:off x="5305425" y="3378835"/>
              <a:ext cx="285750" cy="285750"/>
            </a:xfrm>
            <a:prstGeom prst="ellipse">
              <a:avLst/>
            </a:prstGeom>
            <a:solidFill>
              <a:srgbClr val="2F241F"/>
            </a:solidFill>
            <a:ln>
              <a:noFill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5400638" y="3424555"/>
              <a:ext cx="105484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rPr>
                <a:t>3</a:t>
              </a:r>
              <a:endParaRPr lang="en-US" sz="1200" b="1" dirty="0">
                <a:solidFill>
                  <a:srgbClr val="FFFAF2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43" name="Ellipse 43"/>
            <p:cNvSpPr/>
            <p:nvPr/>
          </p:nvSpPr>
          <p:spPr>
            <a:xfrm>
              <a:off x="9744075" y="4962525"/>
              <a:ext cx="285750" cy="285750"/>
            </a:xfrm>
            <a:prstGeom prst="ellipse">
              <a:avLst/>
            </a:prstGeom>
            <a:solidFill>
              <a:srgbClr val="5F6E3E"/>
            </a:solidFill>
            <a:ln>
              <a:noFill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9834208" y="5033010"/>
              <a:ext cx="105484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rPr>
                <a:t>4</a:t>
              </a:r>
              <a:endParaRPr lang="en-US" sz="1200" b="1" dirty="0">
                <a:solidFill>
                  <a:srgbClr val="FFFAF2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508254" y="6385560"/>
            <a:ext cx="11175492" cy="234696"/>
            <a:chOff x="508254" y="6385560"/>
            <a:chExt cx="11175492" cy="234696"/>
          </a:xfrm>
        </p:grpSpPr>
        <p:sp>
          <p:nvSpPr>
            <p:cNvPr id="46" name="TextBox 46"/>
            <p:cNvSpPr txBox="1"/>
            <p:nvPr/>
          </p:nvSpPr>
          <p:spPr>
            <a:xfrm>
              <a:off x="508254" y="6385560"/>
              <a:ext cx="4258208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7569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脱敏前端 Demo · SIMULATION ONLY · 不连接真实服务器</a:t>
              </a:r>
              <a:endParaRPr lang="zh-CN" sz="1200" dirty="0">
                <a:solidFill>
                  <a:srgbClr val="8A7569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1130382" y="6385560"/>
              <a:ext cx="553364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04 / 13</a:t>
              </a:r>
              <a:endPara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enerated background · slide 05" descr="debate-evidenc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98348" y="384810"/>
            <a:ext cx="8259572" cy="1109027"/>
            <a:chOff x="498348" y="384810"/>
            <a:chExt cx="8259572" cy="1109027"/>
          </a:xfrm>
        </p:grpSpPr>
        <p:sp>
          <p:nvSpPr>
            <p:cNvPr id="3" name="TextBox 3"/>
            <p:cNvSpPr txBox="1"/>
            <p:nvPr/>
          </p:nvSpPr>
          <p:spPr>
            <a:xfrm>
              <a:off x="508254" y="384810"/>
              <a:ext cx="1042721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04 / SYSTEM</a:t>
              </a:r>
              <a:endParaRPr lang="en-US" sz="120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98348" y="669608"/>
              <a:ext cx="6354445" cy="4845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从一个</a:t>
              </a:r>
              <a:r>
                <a:rPr lang="en-US" alt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idea</a:t>
              </a:r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，到一套可审计的证据包</a:t>
              </a:r>
              <a:endParaRPr lang="zh-CN" sz="315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2920" y="1147762"/>
              <a:ext cx="8255000" cy="346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让研究人员的</a:t>
              </a:r>
              <a:r>
                <a:rPr lang="en-US" alt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idea</a:t>
              </a:r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被转换为可版本化、可回放、可复核的</a:t>
              </a:r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执行记录</a:t>
              </a:r>
              <a:endParaRPr lang="zh-CN" sz="22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9" name="Group 9"/>
          <p:cNvGrpSpPr/>
          <p:nvPr>
            <p:custDataLst>
              <p:tags r:id="rId2"/>
            </p:custDataLst>
          </p:nvPr>
        </p:nvGrpSpPr>
        <p:grpSpPr>
          <a:xfrm>
            <a:off x="990600" y="2324100"/>
            <a:ext cx="10210800" cy="152400"/>
            <a:chOff x="990600" y="2324100"/>
            <a:chExt cx="10210800" cy="152400"/>
          </a:xfrm>
        </p:grpSpPr>
        <p:sp>
          <p:nvSpPr>
            <p:cNvPr id="7" name="Line 7"/>
            <p:cNvSpPr/>
            <p:nvPr>
              <p:custDataLst>
                <p:tags r:id="rId3"/>
              </p:custDataLst>
            </p:nvPr>
          </p:nvSpPr>
          <p:spPr>
            <a:xfrm>
              <a:off x="990600" y="2400300"/>
              <a:ext cx="10210800" cy="9525"/>
            </a:xfrm>
            <a:custGeom>
              <a:avLst/>
              <a:gdLst/>
              <a:ahLst/>
              <a:cxnLst/>
              <a:rect l="l" t="t" r="r" b="b"/>
              <a:pathLst>
                <a:path w="10210800" h="9525">
                  <a:moveTo>
                    <a:pt x="0" y="0"/>
                  </a:moveTo>
                  <a:lnTo>
                    <a:pt x="10210800" y="0"/>
                  </a:lnTo>
                </a:path>
              </a:pathLst>
            </a:custGeom>
            <a:noFill/>
            <a:ln w="19050">
              <a:solidFill>
                <a:srgbClr val="DFCFC1"/>
              </a:solidFill>
            </a:ln>
          </p:spPr>
        </p:sp>
        <p:sp>
          <p:nvSpPr>
            <p:cNvPr id="8" name="Polygon 8"/>
            <p:cNvSpPr/>
            <p:nvPr>
              <p:custDataLst>
                <p:tags r:id="rId4"/>
              </p:custDataLst>
            </p:nvPr>
          </p:nvSpPr>
          <p:spPr>
            <a:xfrm>
              <a:off x="11049000" y="23241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76200"/>
                  </a:move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C74F3B"/>
            </a:solidFill>
            <a:ln>
              <a:noFill/>
            </a:ln>
          </p:spPr>
        </p:sp>
      </p:grpSp>
      <p:grpSp>
        <p:nvGrpSpPr>
          <p:cNvPr id="21" name="Group 21"/>
          <p:cNvGrpSpPr/>
          <p:nvPr>
            <p:custDataLst>
              <p:tags r:id="rId5"/>
            </p:custDataLst>
          </p:nvPr>
        </p:nvGrpSpPr>
        <p:grpSpPr>
          <a:xfrm>
            <a:off x="514350" y="1943100"/>
            <a:ext cx="2110613" cy="3105150"/>
            <a:chOff x="514350" y="1943100"/>
            <a:chExt cx="2110613" cy="3105150"/>
          </a:xfrm>
        </p:grpSpPr>
        <p:sp>
          <p:nvSpPr>
            <p:cNvPr id="10" name="Rectangle 10"/>
            <p:cNvSpPr/>
            <p:nvPr>
              <p:custDataLst>
                <p:tags r:id="rId6"/>
              </p:custDataLst>
            </p:nvPr>
          </p:nvSpPr>
          <p:spPr>
            <a:xfrm>
              <a:off x="514350" y="1943100"/>
              <a:ext cx="2038350" cy="310515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sp>
          <p:nvSpPr>
            <p:cNvPr id="11" name="Rectangle 11"/>
            <p:cNvSpPr/>
            <p:nvPr>
              <p:custDataLst>
                <p:tags r:id="rId7"/>
              </p:custDataLst>
            </p:nvPr>
          </p:nvSpPr>
          <p:spPr>
            <a:xfrm>
              <a:off x="514350" y="1943100"/>
              <a:ext cx="2038350" cy="76200"/>
            </a:xfrm>
            <a:prstGeom prst="rect">
              <a:avLst/>
            </a:prstGeom>
            <a:solidFill>
              <a:srgbClr val="C74F3B"/>
            </a:solidFill>
            <a:ln>
              <a:noFill/>
            </a:ln>
          </p:spPr>
        </p:sp>
        <p:grpSp>
          <p:nvGrpSpPr>
            <p:cNvPr id="15" name="Group 15"/>
            <p:cNvGrpSpPr/>
            <p:nvPr/>
          </p:nvGrpSpPr>
          <p:grpSpPr>
            <a:xfrm>
              <a:off x="784225" y="2216944"/>
              <a:ext cx="241299" cy="271462"/>
              <a:chOff x="784225" y="2216944"/>
              <a:chExt cx="241299" cy="271462"/>
            </a:xfrm>
          </p:grpSpPr>
          <p:sp>
            <p:nvSpPr>
              <p:cNvPr id="12" name="Freeform 12"/>
              <p:cNvSpPr/>
              <p:nvPr>
                <p:custDataLst>
                  <p:tags r:id="rId8"/>
                </p:custDataLst>
              </p:nvPr>
            </p:nvSpPr>
            <p:spPr>
              <a:xfrm>
                <a:off x="784225" y="2216944"/>
                <a:ext cx="241299" cy="90487"/>
              </a:xfrm>
              <a:custGeom>
                <a:avLst/>
                <a:gdLst/>
                <a:ahLst/>
                <a:cxnLst/>
                <a:rect l="l" t="t" r="r" b="b"/>
                <a:pathLst>
                  <a:path w="241299" h="90487">
                    <a:moveTo>
                      <a:pt x="0" y="45244"/>
                    </a:moveTo>
                    <a:cubicBezTo>
                      <a:pt x="0" y="70231"/>
                      <a:pt x="54017" y="90487"/>
                      <a:pt x="120650" y="90487"/>
                    </a:cubicBezTo>
                    <a:cubicBezTo>
                      <a:pt x="187283" y="90487"/>
                      <a:pt x="241299" y="70231"/>
                      <a:pt x="241299" y="45244"/>
                    </a:cubicBezTo>
                    <a:cubicBezTo>
                      <a:pt x="241299" y="20256"/>
                      <a:pt x="187283" y="0"/>
                      <a:pt x="120650" y="0"/>
                    </a:cubicBezTo>
                    <a:cubicBezTo>
                      <a:pt x="54017" y="0"/>
                      <a:pt x="0" y="20256"/>
                      <a:pt x="0" y="45244"/>
                    </a:cubicBezTo>
                  </a:path>
                </a:pathLst>
              </a:custGeom>
              <a:noFill/>
              <a:ln w="19050">
                <a:solidFill>
                  <a:srgbClr val="C74F3B"/>
                </a:solidFill>
              </a:ln>
            </p:spPr>
          </p:sp>
          <p:sp>
            <p:nvSpPr>
              <p:cNvPr id="13" name="Freeform 13"/>
              <p:cNvSpPr/>
              <p:nvPr>
                <p:custDataLst>
                  <p:tags r:id="rId9"/>
                </p:custDataLst>
              </p:nvPr>
            </p:nvSpPr>
            <p:spPr>
              <a:xfrm>
                <a:off x="784225" y="2262187"/>
                <a:ext cx="241299" cy="135731"/>
              </a:xfrm>
              <a:custGeom>
                <a:avLst/>
                <a:gdLst/>
                <a:ahLst/>
                <a:cxnLst/>
                <a:rect l="l" t="t" r="r" b="b"/>
                <a:pathLst>
                  <a:path w="241299" h="135731">
                    <a:moveTo>
                      <a:pt x="0" y="0"/>
                    </a:moveTo>
                    <a:lnTo>
                      <a:pt x="0" y="90487"/>
                    </a:lnTo>
                    <a:cubicBezTo>
                      <a:pt x="0" y="115475"/>
                      <a:pt x="54017" y="135731"/>
                      <a:pt x="120650" y="135731"/>
                    </a:cubicBezTo>
                    <a:cubicBezTo>
                      <a:pt x="187283" y="135731"/>
                      <a:pt x="241299" y="115475"/>
                      <a:pt x="241299" y="90487"/>
                    </a:cubicBezTo>
                    <a:lnTo>
                      <a:pt x="241299" y="0"/>
                    </a:lnTo>
                  </a:path>
                </a:pathLst>
              </a:custGeom>
              <a:noFill/>
              <a:ln w="19050">
                <a:solidFill>
                  <a:srgbClr val="C74F3B"/>
                </a:solidFill>
              </a:ln>
            </p:spPr>
          </p:sp>
          <p:sp>
            <p:nvSpPr>
              <p:cNvPr id="14" name="Freeform 14"/>
              <p:cNvSpPr/>
              <p:nvPr>
                <p:custDataLst>
                  <p:tags r:id="rId10"/>
                </p:custDataLst>
              </p:nvPr>
            </p:nvSpPr>
            <p:spPr>
              <a:xfrm>
                <a:off x="784225" y="2352675"/>
                <a:ext cx="241299" cy="135731"/>
              </a:xfrm>
              <a:custGeom>
                <a:avLst/>
                <a:gdLst/>
                <a:ahLst/>
                <a:cxnLst/>
                <a:rect l="l" t="t" r="r" b="b"/>
                <a:pathLst>
                  <a:path w="241299" h="135731">
                    <a:moveTo>
                      <a:pt x="0" y="0"/>
                    </a:moveTo>
                    <a:lnTo>
                      <a:pt x="0" y="90487"/>
                    </a:lnTo>
                    <a:cubicBezTo>
                      <a:pt x="0" y="115475"/>
                      <a:pt x="54017" y="135731"/>
                      <a:pt x="120650" y="135731"/>
                    </a:cubicBezTo>
                    <a:cubicBezTo>
                      <a:pt x="187283" y="135731"/>
                      <a:pt x="241299" y="115475"/>
                      <a:pt x="241299" y="90487"/>
                    </a:cubicBezTo>
                    <a:lnTo>
                      <a:pt x="241299" y="0"/>
                    </a:lnTo>
                  </a:path>
                </a:pathLst>
              </a:custGeom>
              <a:noFill/>
              <a:ln w="19050">
                <a:solidFill>
                  <a:srgbClr val="C74F3B"/>
                </a:solidFill>
              </a:ln>
            </p:spPr>
          </p:sp>
        </p:grpSp>
        <p:sp>
          <p:nvSpPr>
            <p:cNvPr id="16" name="TextBox 16"/>
            <p:cNvSpPr txBox="1"/>
            <p:nvPr>
              <p:custDataLst>
                <p:tags r:id="rId11"/>
              </p:custDataLst>
            </p:nvPr>
          </p:nvSpPr>
          <p:spPr>
            <a:xfrm>
              <a:off x="717042" y="2730818"/>
              <a:ext cx="1122655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01 · CONFIG</a:t>
              </a:r>
              <a:endParaRPr lang="en-US" sz="135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17" name="TextBox 17"/>
            <p:cNvSpPr txBox="1"/>
            <p:nvPr>
              <p:custDataLst>
                <p:tags r:id="rId12"/>
              </p:custDataLst>
            </p:nvPr>
          </p:nvSpPr>
          <p:spPr>
            <a:xfrm>
              <a:off x="713232" y="3049905"/>
              <a:ext cx="1069340" cy="3225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项目</a:t>
              </a:r>
              <a:r>
                <a:rPr lang="zh-CN" sz="21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信息</a:t>
              </a:r>
              <a:endParaRPr lang="zh-CN" sz="21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18" name="TextBox 18"/>
            <p:cNvSpPr txBox="1"/>
            <p:nvPr>
              <p:custDataLst>
                <p:tags r:id="rId13"/>
              </p:custDataLst>
            </p:nvPr>
          </p:nvSpPr>
          <p:spPr>
            <a:xfrm>
              <a:off x="656717" y="3492818"/>
              <a:ext cx="1968246" cy="5307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100"/>
                </a:lnSpc>
              </a:pPr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路径 · marker · palette</a:t>
              </a:r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服务器 · 已确认参数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19" name="Line 19"/>
            <p:cNvSpPr/>
            <p:nvPr>
              <p:custDataLst>
                <p:tags r:id="rId14"/>
              </p:custDataLst>
            </p:nvPr>
          </p:nvSpPr>
          <p:spPr>
            <a:xfrm>
              <a:off x="723900" y="4248150"/>
              <a:ext cx="1619250" cy="9525"/>
            </a:xfrm>
            <a:custGeom>
              <a:avLst/>
              <a:gdLst/>
              <a:ahLst/>
              <a:cxnLst/>
              <a:rect l="l" t="t" r="r" b="b"/>
              <a:pathLst>
                <a:path w="1619250" h="9525">
                  <a:moveTo>
                    <a:pt x="0" y="0"/>
                  </a:moveTo>
                  <a:lnTo>
                    <a:pt x="161925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20" name="TextBox 20"/>
            <p:cNvSpPr txBox="1"/>
            <p:nvPr>
              <p:custDataLst>
                <p:tags r:id="rId15"/>
              </p:custDataLst>
            </p:nvPr>
          </p:nvSpPr>
          <p:spPr>
            <a:xfrm>
              <a:off x="717042" y="4407218"/>
              <a:ext cx="1622088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2F241F"/>
                  </a:solidFill>
                  <a:latin typeface="Consolas"/>
                  <a:ea typeface="Consolas"/>
                  <a:cs typeface="Consolas"/>
                </a:rPr>
                <a:t>scrna.config.json</a:t>
              </a:r>
              <a:endParaRPr lang="en-US" sz="1350" dirty="0">
                <a:solidFill>
                  <a:srgbClr val="2F241F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36" name="Group 36"/>
          <p:cNvGrpSpPr/>
          <p:nvPr>
            <p:custDataLst>
              <p:tags r:id="rId16"/>
            </p:custDataLst>
          </p:nvPr>
        </p:nvGrpSpPr>
        <p:grpSpPr>
          <a:xfrm>
            <a:off x="2743200" y="1943100"/>
            <a:ext cx="2038350" cy="3105150"/>
            <a:chOff x="2743200" y="1943100"/>
            <a:chExt cx="2038350" cy="3105150"/>
          </a:xfrm>
        </p:grpSpPr>
        <p:sp>
          <p:nvSpPr>
            <p:cNvPr id="22" name="Rectangle 22"/>
            <p:cNvSpPr/>
            <p:nvPr>
              <p:custDataLst>
                <p:tags r:id="rId17"/>
              </p:custDataLst>
            </p:nvPr>
          </p:nvSpPr>
          <p:spPr>
            <a:xfrm>
              <a:off x="2743200" y="1943100"/>
              <a:ext cx="2038350" cy="310515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sp>
          <p:nvSpPr>
            <p:cNvPr id="23" name="Rectangle 23"/>
            <p:cNvSpPr/>
            <p:nvPr>
              <p:custDataLst>
                <p:tags r:id="rId18"/>
              </p:custDataLst>
            </p:nvPr>
          </p:nvSpPr>
          <p:spPr>
            <a:xfrm>
              <a:off x="2743200" y="1943100"/>
              <a:ext cx="2038350" cy="76200"/>
            </a:xfrm>
            <a:prstGeom prst="rect">
              <a:avLst/>
            </a:prstGeom>
            <a:solidFill>
              <a:srgbClr val="2F241F"/>
            </a:solidFill>
            <a:ln>
              <a:noFill/>
            </a:ln>
          </p:spPr>
        </p:sp>
        <p:grpSp>
          <p:nvGrpSpPr>
            <p:cNvPr id="30" name="Group 30"/>
            <p:cNvGrpSpPr/>
            <p:nvPr/>
          </p:nvGrpSpPr>
          <p:grpSpPr>
            <a:xfrm>
              <a:off x="2997994" y="2216944"/>
              <a:ext cx="271462" cy="271462"/>
              <a:chOff x="2997994" y="2216944"/>
              <a:chExt cx="271462" cy="271462"/>
            </a:xfrm>
          </p:grpSpPr>
          <p:sp>
            <p:nvSpPr>
              <p:cNvPr id="24" name="Freeform 24"/>
              <p:cNvSpPr/>
              <p:nvPr>
                <p:custDataLst>
                  <p:tags r:id="rId19"/>
                </p:custDataLst>
              </p:nvPr>
            </p:nvSpPr>
            <p:spPr>
              <a:xfrm>
                <a:off x="3103562" y="2337593"/>
                <a:ext cx="603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0325">
                    <a:moveTo>
                      <a:pt x="0" y="30162"/>
                    </a:moveTo>
                    <a:cubicBezTo>
                      <a:pt x="0" y="46821"/>
                      <a:pt x="13504" y="60325"/>
                      <a:pt x="30162" y="60325"/>
                    </a:cubicBezTo>
                    <a:cubicBezTo>
                      <a:pt x="46821" y="60325"/>
                      <a:pt x="60325" y="46821"/>
                      <a:pt x="60325" y="30162"/>
                    </a:cubicBezTo>
                    <a:cubicBezTo>
                      <a:pt x="60325" y="13504"/>
                      <a:pt x="46821" y="0"/>
                      <a:pt x="30162" y="0"/>
                    </a:cubicBezTo>
                    <a:cubicBezTo>
                      <a:pt x="13504" y="0"/>
                      <a:pt x="0" y="13504"/>
                      <a:pt x="0" y="30162"/>
                    </a:cubicBez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25" name="Freeform 25"/>
              <p:cNvSpPr/>
              <p:nvPr>
                <p:custDataLst>
                  <p:tags r:id="rId20"/>
                </p:custDataLst>
              </p:nvPr>
            </p:nvSpPr>
            <p:spPr>
              <a:xfrm>
                <a:off x="3073400" y="2443162"/>
                <a:ext cx="120650" cy="45244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45244">
                    <a:moveTo>
                      <a:pt x="0" y="45244"/>
                    </a:moveTo>
                    <a:lnTo>
                      <a:pt x="0" y="30162"/>
                    </a:lnTo>
                    <a:cubicBezTo>
                      <a:pt x="0" y="13504"/>
                      <a:pt x="13504" y="0"/>
                      <a:pt x="30162" y="0"/>
                    </a:cubicBezTo>
                    <a:lnTo>
                      <a:pt x="90487" y="0"/>
                    </a:lnTo>
                    <a:cubicBezTo>
                      <a:pt x="107146" y="0"/>
                      <a:pt x="120650" y="13504"/>
                      <a:pt x="120650" y="30162"/>
                    </a:cubicBezTo>
                    <a:lnTo>
                      <a:pt x="120650" y="45244"/>
                    </a:ln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26" name="Freeform 26"/>
              <p:cNvSpPr/>
              <p:nvPr>
                <p:custDataLst>
                  <p:tags r:id="rId21"/>
                </p:custDataLst>
              </p:nvPr>
            </p:nvSpPr>
            <p:spPr>
              <a:xfrm>
                <a:off x="3178968" y="2216944"/>
                <a:ext cx="603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0325">
                    <a:moveTo>
                      <a:pt x="0" y="30162"/>
                    </a:moveTo>
                    <a:cubicBezTo>
                      <a:pt x="0" y="46821"/>
                      <a:pt x="13504" y="60325"/>
                      <a:pt x="30162" y="60325"/>
                    </a:cubicBezTo>
                    <a:cubicBezTo>
                      <a:pt x="46821" y="60325"/>
                      <a:pt x="60325" y="46821"/>
                      <a:pt x="60325" y="30162"/>
                    </a:cubicBezTo>
                    <a:cubicBezTo>
                      <a:pt x="60325" y="13504"/>
                      <a:pt x="46821" y="0"/>
                      <a:pt x="30162" y="0"/>
                    </a:cubicBezTo>
                    <a:cubicBezTo>
                      <a:pt x="13504" y="0"/>
                      <a:pt x="0" y="13504"/>
                      <a:pt x="0" y="30162"/>
                    </a:cubicBez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27" name="Freeform 27"/>
              <p:cNvSpPr/>
              <p:nvPr>
                <p:custDataLst>
                  <p:tags r:id="rId22"/>
                </p:custDataLst>
              </p:nvPr>
            </p:nvSpPr>
            <p:spPr>
              <a:xfrm>
                <a:off x="3209131" y="2322512"/>
                <a:ext cx="60325" cy="45244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45244">
                    <a:moveTo>
                      <a:pt x="0" y="0"/>
                    </a:moveTo>
                    <a:lnTo>
                      <a:pt x="30162" y="0"/>
                    </a:lnTo>
                    <a:cubicBezTo>
                      <a:pt x="46821" y="0"/>
                      <a:pt x="60325" y="13504"/>
                      <a:pt x="60325" y="30162"/>
                    </a:cubicBezTo>
                    <a:lnTo>
                      <a:pt x="60325" y="45244"/>
                    </a:ln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28" name="Freeform 28"/>
              <p:cNvSpPr/>
              <p:nvPr>
                <p:custDataLst>
                  <p:tags r:id="rId23"/>
                </p:custDataLst>
              </p:nvPr>
            </p:nvSpPr>
            <p:spPr>
              <a:xfrm>
                <a:off x="3028156" y="2216944"/>
                <a:ext cx="603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0325">
                    <a:moveTo>
                      <a:pt x="0" y="30162"/>
                    </a:moveTo>
                    <a:cubicBezTo>
                      <a:pt x="0" y="46821"/>
                      <a:pt x="13504" y="60325"/>
                      <a:pt x="30162" y="60325"/>
                    </a:cubicBezTo>
                    <a:cubicBezTo>
                      <a:pt x="46821" y="60325"/>
                      <a:pt x="60325" y="46821"/>
                      <a:pt x="60325" y="30162"/>
                    </a:cubicBezTo>
                    <a:cubicBezTo>
                      <a:pt x="60325" y="13504"/>
                      <a:pt x="46821" y="0"/>
                      <a:pt x="30162" y="0"/>
                    </a:cubicBezTo>
                    <a:cubicBezTo>
                      <a:pt x="13504" y="0"/>
                      <a:pt x="0" y="13504"/>
                      <a:pt x="0" y="30162"/>
                    </a:cubicBez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29" name="Freeform 29"/>
              <p:cNvSpPr/>
              <p:nvPr>
                <p:custDataLst>
                  <p:tags r:id="rId24"/>
                </p:custDataLst>
              </p:nvPr>
            </p:nvSpPr>
            <p:spPr>
              <a:xfrm>
                <a:off x="2997994" y="2322512"/>
                <a:ext cx="60325" cy="45244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45244">
                    <a:moveTo>
                      <a:pt x="0" y="45244"/>
                    </a:moveTo>
                    <a:lnTo>
                      <a:pt x="0" y="30162"/>
                    </a:lnTo>
                    <a:cubicBezTo>
                      <a:pt x="0" y="13504"/>
                      <a:pt x="13504" y="0"/>
                      <a:pt x="30162" y="0"/>
                    </a:cubicBezTo>
                    <a:lnTo>
                      <a:pt x="60325" y="0"/>
                    </a:ln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</p:grpSp>
        <p:sp>
          <p:nvSpPr>
            <p:cNvPr id="31" name="TextBox 31"/>
            <p:cNvSpPr txBox="1"/>
            <p:nvPr>
              <p:custDataLst>
                <p:tags r:id="rId25"/>
              </p:custDataLst>
            </p:nvPr>
          </p:nvSpPr>
          <p:spPr>
            <a:xfrm>
              <a:off x="2945892" y="2730818"/>
              <a:ext cx="1132736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2F241F"/>
                  </a:solidFill>
                  <a:latin typeface="Consolas"/>
                  <a:ea typeface="Consolas"/>
                  <a:cs typeface="Consolas"/>
                </a:rPr>
                <a:t>02 · AGENTS</a:t>
              </a:r>
              <a:endParaRPr lang="en-US" sz="1350" b="1" dirty="0">
                <a:solidFill>
                  <a:srgbClr val="2F241F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32" name="TextBox 32"/>
            <p:cNvSpPr txBox="1"/>
            <p:nvPr>
              <p:custDataLst>
                <p:tags r:id="rId26"/>
              </p:custDataLst>
            </p:nvPr>
          </p:nvSpPr>
          <p:spPr>
            <a:xfrm>
              <a:off x="2942082" y="3049905"/>
              <a:ext cx="1336675" cy="3225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智能体编排</a:t>
              </a:r>
              <a:endParaRPr lang="zh-CN" sz="21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33" name="TextBox 33"/>
            <p:cNvSpPr txBox="1"/>
            <p:nvPr>
              <p:custDataLst>
                <p:tags r:id="rId27"/>
              </p:custDataLst>
            </p:nvPr>
          </p:nvSpPr>
          <p:spPr>
            <a:xfrm>
              <a:off x="2945892" y="3492818"/>
              <a:ext cx="1436751" cy="5307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100"/>
                </a:lnSpc>
              </a:pPr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执行 · 审查 · 文献</a:t>
              </a:r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方法 · 正反论证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34" name="Line 34"/>
            <p:cNvSpPr/>
            <p:nvPr>
              <p:custDataLst>
                <p:tags r:id="rId28"/>
              </p:custDataLst>
            </p:nvPr>
          </p:nvSpPr>
          <p:spPr>
            <a:xfrm>
              <a:off x="2952750" y="4248150"/>
              <a:ext cx="1619250" cy="9525"/>
            </a:xfrm>
            <a:custGeom>
              <a:avLst/>
              <a:gdLst/>
              <a:ahLst/>
              <a:cxnLst/>
              <a:rect l="l" t="t" r="r" b="b"/>
              <a:pathLst>
                <a:path w="1619250" h="9525">
                  <a:moveTo>
                    <a:pt x="0" y="0"/>
                  </a:moveTo>
                  <a:lnTo>
                    <a:pt x="161925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35" name="TextBox 35"/>
            <p:cNvSpPr txBox="1"/>
            <p:nvPr>
              <p:custDataLst>
                <p:tags r:id="rId29"/>
              </p:custDataLst>
            </p:nvPr>
          </p:nvSpPr>
          <p:spPr>
            <a:xfrm>
              <a:off x="2945892" y="4407218"/>
              <a:ext cx="922401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2F241F"/>
                  </a:solidFill>
                  <a:latin typeface="Consolas"/>
                  <a:ea typeface="Consolas"/>
                  <a:cs typeface="Consolas"/>
                </a:rPr>
                <a:t>phase plan</a:t>
              </a:r>
              <a:endParaRPr lang="en-US" sz="1350" dirty="0">
                <a:solidFill>
                  <a:srgbClr val="2F241F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47" name="Group 47"/>
          <p:cNvGrpSpPr/>
          <p:nvPr>
            <p:custDataLst>
              <p:tags r:id="rId30"/>
            </p:custDataLst>
          </p:nvPr>
        </p:nvGrpSpPr>
        <p:grpSpPr>
          <a:xfrm>
            <a:off x="4972050" y="1943100"/>
            <a:ext cx="2038350" cy="3105150"/>
            <a:chOff x="4972050" y="1943100"/>
            <a:chExt cx="2038350" cy="3105150"/>
          </a:xfrm>
        </p:grpSpPr>
        <p:sp>
          <p:nvSpPr>
            <p:cNvPr id="37" name="Rectangle 37"/>
            <p:cNvSpPr/>
            <p:nvPr>
              <p:custDataLst>
                <p:tags r:id="rId31"/>
              </p:custDataLst>
            </p:nvPr>
          </p:nvSpPr>
          <p:spPr>
            <a:xfrm>
              <a:off x="4972050" y="1943100"/>
              <a:ext cx="2038350" cy="3105150"/>
            </a:xfrm>
            <a:prstGeom prst="rect">
              <a:avLst/>
            </a:prstGeom>
            <a:solidFill>
              <a:srgbClr val="2F241F"/>
            </a:solidFill>
            <a:ln>
              <a:noFill/>
            </a:ln>
          </p:spPr>
        </p:sp>
        <p:sp>
          <p:nvSpPr>
            <p:cNvPr id="38" name="Rectangle 38"/>
            <p:cNvSpPr/>
            <p:nvPr>
              <p:custDataLst>
                <p:tags r:id="rId32"/>
              </p:custDataLst>
            </p:nvPr>
          </p:nvSpPr>
          <p:spPr>
            <a:xfrm>
              <a:off x="4972050" y="1943100"/>
              <a:ext cx="2038350" cy="76200"/>
            </a:xfrm>
            <a:prstGeom prst="rect">
              <a:avLst/>
            </a:prstGeom>
            <a:solidFill>
              <a:srgbClr val="C74F3B"/>
            </a:solidFill>
            <a:ln>
              <a:noFill/>
            </a:ln>
          </p:spPr>
        </p:sp>
        <p:grpSp>
          <p:nvGrpSpPr>
            <p:cNvPr id="41" name="Group 41"/>
            <p:cNvGrpSpPr/>
            <p:nvPr/>
          </p:nvGrpSpPr>
          <p:grpSpPr>
            <a:xfrm>
              <a:off x="5206491" y="2216944"/>
              <a:ext cx="294509" cy="271462"/>
              <a:chOff x="5206491" y="2216944"/>
              <a:chExt cx="294509" cy="271462"/>
            </a:xfrm>
          </p:grpSpPr>
          <p:sp>
            <p:nvSpPr>
              <p:cNvPr id="39" name="Freeform 39"/>
              <p:cNvSpPr/>
              <p:nvPr>
                <p:custDataLst>
                  <p:tags r:id="rId33"/>
                </p:custDataLst>
              </p:nvPr>
            </p:nvSpPr>
            <p:spPr>
              <a:xfrm>
                <a:off x="5206491" y="2216944"/>
                <a:ext cx="294509" cy="269139"/>
              </a:xfrm>
              <a:custGeom>
                <a:avLst/>
                <a:gdLst/>
                <a:ahLst/>
                <a:cxnLst/>
                <a:rect l="l" t="t" r="r" b="b"/>
                <a:pathLst>
                  <a:path w="294509" h="269139">
                    <a:moveTo>
                      <a:pt x="147940" y="269139"/>
                    </a:moveTo>
                    <a:cubicBezTo>
                      <a:pt x="53463" y="239854"/>
                      <a:pt x="0" y="140141"/>
                      <a:pt x="27893" y="45244"/>
                    </a:cubicBezTo>
                    <a:cubicBezTo>
                      <a:pt x="74879" y="47394"/>
                      <a:pt x="120857" y="31166"/>
                      <a:pt x="156084" y="0"/>
                    </a:cubicBezTo>
                    <a:cubicBezTo>
                      <a:pt x="191311" y="31166"/>
                      <a:pt x="237288" y="47394"/>
                      <a:pt x="284274" y="45244"/>
                    </a:cubicBezTo>
                    <a:cubicBezTo>
                      <a:pt x="294509" y="80068"/>
                      <a:pt x="294037" y="117165"/>
                      <a:pt x="282917" y="151717"/>
                    </a:cubicBez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40" name="Freeform 40"/>
              <p:cNvSpPr/>
              <p:nvPr>
                <p:custDataLst>
                  <p:tags r:id="rId34"/>
                </p:custDataLst>
              </p:nvPr>
            </p:nvSpPr>
            <p:spPr>
              <a:xfrm>
                <a:off x="5407818" y="2428081"/>
                <a:ext cx="90487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90487" h="60325">
                    <a:moveTo>
                      <a:pt x="0" y="30162"/>
                    </a:moveTo>
                    <a:lnTo>
                      <a:pt x="30162" y="60325"/>
                    </a:lnTo>
                    <a:lnTo>
                      <a:pt x="90487" y="0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</p:grpSp>
        <p:sp>
          <p:nvSpPr>
            <p:cNvPr id="42" name="TextBox 42"/>
            <p:cNvSpPr txBox="1"/>
            <p:nvPr>
              <p:custDataLst>
                <p:tags r:id="rId35"/>
              </p:custDataLst>
            </p:nvPr>
          </p:nvSpPr>
          <p:spPr>
            <a:xfrm>
              <a:off x="5174742" y="2730818"/>
              <a:ext cx="1021842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03 · GATES</a:t>
              </a:r>
              <a:endParaRPr lang="en-US" sz="135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43" name="TextBox 43"/>
            <p:cNvSpPr txBox="1"/>
            <p:nvPr>
              <p:custDataLst>
                <p:tags r:id="rId36"/>
              </p:custDataLst>
            </p:nvPr>
          </p:nvSpPr>
          <p:spPr>
            <a:xfrm>
              <a:off x="5170932" y="3049905"/>
              <a:ext cx="1069340" cy="3225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FFFAF2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严格门控</a:t>
              </a:r>
              <a:endParaRPr lang="zh-CN" sz="2100" b="1" dirty="0">
                <a:solidFill>
                  <a:srgbClr val="FFFAF2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44" name="TextBox 44"/>
            <p:cNvSpPr txBox="1"/>
            <p:nvPr>
              <p:custDataLst>
                <p:tags r:id="rId37"/>
              </p:custDataLst>
            </p:nvPr>
          </p:nvSpPr>
          <p:spPr>
            <a:xfrm>
              <a:off x="5174742" y="3492818"/>
              <a:ext cx="1239583" cy="5307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100"/>
                </a:lnSpc>
              </a:pPr>
              <a:r>
                <a:rPr lang="zh-CN" sz="1350" dirty="0">
                  <a:solidFill>
                    <a:srgbClr val="DFCFC1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参数 · 危险命令</a:t>
              </a:r>
              <a:r>
                <a:rPr lang="zh-CN" sz="1350" dirty="0">
                  <a:solidFill>
                    <a:srgbClr val="DFCFC1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脚本漂移先阻断</a:t>
              </a:r>
              <a:endParaRPr lang="zh-CN" sz="1350" dirty="0">
                <a:solidFill>
                  <a:srgbClr val="DFCFC1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45" name="Line 45"/>
            <p:cNvSpPr/>
            <p:nvPr>
              <p:custDataLst>
                <p:tags r:id="rId38"/>
              </p:custDataLst>
            </p:nvPr>
          </p:nvSpPr>
          <p:spPr>
            <a:xfrm>
              <a:off x="5181600" y="4248150"/>
              <a:ext cx="1619250" cy="9525"/>
            </a:xfrm>
            <a:custGeom>
              <a:avLst/>
              <a:gdLst/>
              <a:ahLst/>
              <a:cxnLst/>
              <a:rect l="l" t="t" r="r" b="b"/>
              <a:pathLst>
                <a:path w="1619250" h="9525">
                  <a:moveTo>
                    <a:pt x="0" y="0"/>
                  </a:moveTo>
                  <a:lnTo>
                    <a:pt x="1619250" y="0"/>
                  </a:lnTo>
                </a:path>
              </a:pathLst>
            </a:custGeom>
            <a:noFill/>
            <a:ln w="9525">
              <a:solidFill>
                <a:srgbClr val="604F47"/>
              </a:solidFill>
            </a:ln>
          </p:spPr>
        </p:sp>
        <p:sp>
          <p:nvSpPr>
            <p:cNvPr id="46" name="TextBox 46"/>
            <p:cNvSpPr txBox="1"/>
            <p:nvPr>
              <p:custDataLst>
                <p:tags r:id="rId39"/>
              </p:custDataLst>
            </p:nvPr>
          </p:nvSpPr>
          <p:spPr>
            <a:xfrm>
              <a:off x="5174742" y="4407218"/>
              <a:ext cx="1376744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rPr>
                <a:t>decision record</a:t>
              </a:r>
              <a:endParaRPr lang="en-US" sz="1350" dirty="0">
                <a:solidFill>
                  <a:srgbClr val="FFFAF2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59" name="Group 59"/>
          <p:cNvGrpSpPr/>
          <p:nvPr>
            <p:custDataLst>
              <p:tags r:id="rId40"/>
            </p:custDataLst>
          </p:nvPr>
        </p:nvGrpSpPr>
        <p:grpSpPr>
          <a:xfrm>
            <a:off x="7200900" y="1943100"/>
            <a:ext cx="2038350" cy="3105150"/>
            <a:chOff x="7200900" y="1943100"/>
            <a:chExt cx="2038350" cy="3105150"/>
          </a:xfrm>
        </p:grpSpPr>
        <p:sp>
          <p:nvSpPr>
            <p:cNvPr id="48" name="Rectangle 48"/>
            <p:cNvSpPr/>
            <p:nvPr>
              <p:custDataLst>
                <p:tags r:id="rId41"/>
              </p:custDataLst>
            </p:nvPr>
          </p:nvSpPr>
          <p:spPr>
            <a:xfrm>
              <a:off x="7200900" y="1943100"/>
              <a:ext cx="2038350" cy="310515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sp>
          <p:nvSpPr>
            <p:cNvPr id="49" name="Rectangle 49"/>
            <p:cNvSpPr/>
            <p:nvPr>
              <p:custDataLst>
                <p:tags r:id="rId42"/>
              </p:custDataLst>
            </p:nvPr>
          </p:nvSpPr>
          <p:spPr>
            <a:xfrm>
              <a:off x="7200900" y="1943100"/>
              <a:ext cx="2038350" cy="76200"/>
            </a:xfrm>
            <a:prstGeom prst="rect">
              <a:avLst/>
            </a:prstGeom>
            <a:solidFill>
              <a:srgbClr val="2F241F"/>
            </a:solidFill>
            <a:ln>
              <a:noFill/>
            </a:ln>
          </p:spPr>
        </p:sp>
        <p:grpSp>
          <p:nvGrpSpPr>
            <p:cNvPr id="53" name="Group 53"/>
            <p:cNvGrpSpPr/>
            <p:nvPr/>
          </p:nvGrpSpPr>
          <p:grpSpPr>
            <a:xfrm>
              <a:off x="7455694" y="2232025"/>
              <a:ext cx="271462" cy="241299"/>
              <a:chOff x="7455694" y="2232025"/>
              <a:chExt cx="271462" cy="241299"/>
            </a:xfrm>
          </p:grpSpPr>
          <p:sp>
            <p:nvSpPr>
              <p:cNvPr id="50" name="Freeform 50"/>
              <p:cNvSpPr/>
              <p:nvPr>
                <p:custDataLst>
                  <p:tags r:id="rId43"/>
                </p:custDataLst>
              </p:nvPr>
            </p:nvSpPr>
            <p:spPr>
              <a:xfrm>
                <a:off x="7531100" y="2307431"/>
                <a:ext cx="45244" cy="90487"/>
              </a:xfrm>
              <a:custGeom>
                <a:avLst/>
                <a:gdLst/>
                <a:ahLst/>
                <a:cxnLst/>
                <a:rect l="l" t="t" r="r" b="b"/>
                <a:pathLst>
                  <a:path w="45244" h="90487">
                    <a:moveTo>
                      <a:pt x="0" y="0"/>
                    </a:moveTo>
                    <a:lnTo>
                      <a:pt x="45244" y="45244"/>
                    </a:lnTo>
                    <a:lnTo>
                      <a:pt x="0" y="90487"/>
                    </a:ln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51" name="Freeform 51"/>
              <p:cNvSpPr/>
              <p:nvPr>
                <p:custDataLst>
                  <p:tags r:id="rId44"/>
                </p:custDataLst>
              </p:nvPr>
            </p:nvSpPr>
            <p:spPr>
              <a:xfrm>
                <a:off x="7606506" y="2397918"/>
                <a:ext cx="45244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5244" h="9525">
                    <a:moveTo>
                      <a:pt x="0" y="0"/>
                    </a:moveTo>
                    <a:lnTo>
                      <a:pt x="45244" y="0"/>
                    </a:ln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  <p:sp>
            <p:nvSpPr>
              <p:cNvPr id="52" name="Freeform 52"/>
              <p:cNvSpPr/>
              <p:nvPr>
                <p:custDataLst>
                  <p:tags r:id="rId45"/>
                </p:custDataLst>
              </p:nvPr>
            </p:nvSpPr>
            <p:spPr>
              <a:xfrm>
                <a:off x="7455694" y="2232025"/>
                <a:ext cx="271462" cy="241299"/>
              </a:xfrm>
              <a:custGeom>
                <a:avLst/>
                <a:gdLst/>
                <a:ahLst/>
                <a:cxnLst/>
                <a:rect l="l" t="t" r="r" b="b"/>
                <a:pathLst>
                  <a:path w="271462" h="241299">
                    <a:moveTo>
                      <a:pt x="0" y="30162"/>
                    </a:moveTo>
                    <a:cubicBezTo>
                      <a:pt x="0" y="13504"/>
                      <a:pt x="13504" y="0"/>
                      <a:pt x="30162" y="0"/>
                    </a:cubicBezTo>
                    <a:lnTo>
                      <a:pt x="241299" y="0"/>
                    </a:lnTo>
                    <a:cubicBezTo>
                      <a:pt x="257958" y="0"/>
                      <a:pt x="271462" y="13504"/>
                      <a:pt x="271462" y="30162"/>
                    </a:cubicBezTo>
                    <a:lnTo>
                      <a:pt x="271462" y="211137"/>
                    </a:lnTo>
                    <a:cubicBezTo>
                      <a:pt x="271462" y="227795"/>
                      <a:pt x="257958" y="241299"/>
                      <a:pt x="241299" y="241299"/>
                    </a:cubicBezTo>
                    <a:lnTo>
                      <a:pt x="30162" y="241299"/>
                    </a:lnTo>
                    <a:cubicBezTo>
                      <a:pt x="13504" y="241299"/>
                      <a:pt x="0" y="227795"/>
                      <a:pt x="0" y="211137"/>
                    </a:cubicBezTo>
                    <a:lnTo>
                      <a:pt x="0" y="30162"/>
                    </a:lnTo>
                  </a:path>
                </a:pathLst>
              </a:custGeom>
              <a:noFill/>
              <a:ln w="19050">
                <a:solidFill>
                  <a:srgbClr val="2F241F"/>
                </a:solidFill>
              </a:ln>
            </p:spPr>
          </p:sp>
        </p:grpSp>
        <p:sp>
          <p:nvSpPr>
            <p:cNvPr id="54" name="TextBox 54"/>
            <p:cNvSpPr txBox="1"/>
            <p:nvPr>
              <p:custDataLst>
                <p:tags r:id="rId46"/>
              </p:custDataLst>
            </p:nvPr>
          </p:nvSpPr>
          <p:spPr>
            <a:xfrm>
              <a:off x="7403592" y="2730818"/>
              <a:ext cx="1455336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2F241F"/>
                  </a:solidFill>
                  <a:latin typeface="Consolas"/>
                  <a:ea typeface="Consolas"/>
                  <a:cs typeface="Consolas"/>
                </a:rPr>
                <a:t>04 · EXECUTION</a:t>
              </a:r>
              <a:endParaRPr lang="en-US" sz="1350" b="1" dirty="0">
                <a:solidFill>
                  <a:srgbClr val="2F241F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55" name="TextBox 55"/>
            <p:cNvSpPr txBox="1"/>
            <p:nvPr>
              <p:custDataLst>
                <p:tags r:id="rId47"/>
              </p:custDataLst>
            </p:nvPr>
          </p:nvSpPr>
          <p:spPr>
            <a:xfrm>
              <a:off x="7399782" y="3049905"/>
              <a:ext cx="636905" cy="3225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 HPC</a:t>
              </a:r>
              <a:endParaRPr lang="zh-CN" sz="21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56" name="TextBox 56"/>
            <p:cNvSpPr txBox="1"/>
            <p:nvPr>
              <p:custDataLst>
                <p:tags r:id="rId48"/>
              </p:custDataLst>
            </p:nvPr>
          </p:nvSpPr>
          <p:spPr>
            <a:xfrm>
              <a:off x="7403465" y="3493135"/>
              <a:ext cx="1618615" cy="530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100"/>
                </a:lnSpc>
              </a:pPr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版本化 R 脚本tmux </a:t>
              </a:r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至 HPC 运行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57" name="Line 57"/>
            <p:cNvSpPr/>
            <p:nvPr>
              <p:custDataLst>
                <p:tags r:id="rId49"/>
              </p:custDataLst>
            </p:nvPr>
          </p:nvSpPr>
          <p:spPr>
            <a:xfrm>
              <a:off x="7410450" y="4248150"/>
              <a:ext cx="1619250" cy="9525"/>
            </a:xfrm>
            <a:custGeom>
              <a:avLst/>
              <a:gdLst/>
              <a:ahLst/>
              <a:cxnLst/>
              <a:rect l="l" t="t" r="r" b="b"/>
              <a:pathLst>
                <a:path w="1619250" h="9525">
                  <a:moveTo>
                    <a:pt x="0" y="0"/>
                  </a:moveTo>
                  <a:lnTo>
                    <a:pt x="161925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58" name="TextBox 58"/>
            <p:cNvSpPr txBox="1"/>
            <p:nvPr>
              <p:custDataLst>
                <p:tags r:id="rId50"/>
              </p:custDataLst>
            </p:nvPr>
          </p:nvSpPr>
          <p:spPr>
            <a:xfrm>
              <a:off x="7403592" y="4407218"/>
              <a:ext cx="1031443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2F241F"/>
                  </a:solidFill>
                  <a:latin typeface="Consolas"/>
                  <a:ea typeface="Consolas"/>
                  <a:cs typeface="Consolas"/>
                </a:rPr>
                <a:t>log + result</a:t>
              </a:r>
              <a:endParaRPr lang="en-US" sz="1350" dirty="0">
                <a:solidFill>
                  <a:srgbClr val="2F241F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72" name="Group 72"/>
          <p:cNvGrpSpPr/>
          <p:nvPr>
            <p:custDataLst>
              <p:tags r:id="rId51"/>
            </p:custDataLst>
          </p:nvPr>
        </p:nvGrpSpPr>
        <p:grpSpPr>
          <a:xfrm>
            <a:off x="9429750" y="1943100"/>
            <a:ext cx="2247900" cy="3105150"/>
            <a:chOff x="9429750" y="1943100"/>
            <a:chExt cx="2247900" cy="3105150"/>
          </a:xfrm>
        </p:grpSpPr>
        <p:sp>
          <p:nvSpPr>
            <p:cNvPr id="60" name="Rectangle 60"/>
            <p:cNvSpPr/>
            <p:nvPr>
              <p:custDataLst>
                <p:tags r:id="rId52"/>
              </p:custDataLst>
            </p:nvPr>
          </p:nvSpPr>
          <p:spPr>
            <a:xfrm>
              <a:off x="9429750" y="1943100"/>
              <a:ext cx="2247900" cy="3105150"/>
            </a:xfrm>
            <a:prstGeom prst="rect">
              <a:avLst/>
            </a:prstGeom>
            <a:solidFill>
              <a:srgbClr val="FFFAF2"/>
            </a:solidFill>
            <a:ln w="19050">
              <a:solidFill>
                <a:srgbClr val="5F6E3E"/>
              </a:solidFill>
            </a:ln>
          </p:spPr>
        </p:sp>
        <p:sp>
          <p:nvSpPr>
            <p:cNvPr id="61" name="Rectangle 61"/>
            <p:cNvSpPr/>
            <p:nvPr>
              <p:custDataLst>
                <p:tags r:id="rId53"/>
              </p:custDataLst>
            </p:nvPr>
          </p:nvSpPr>
          <p:spPr>
            <a:xfrm>
              <a:off x="9429750" y="1943100"/>
              <a:ext cx="2247900" cy="76200"/>
            </a:xfrm>
            <a:prstGeom prst="rect">
              <a:avLst/>
            </a:prstGeom>
            <a:solidFill>
              <a:srgbClr val="5F6E3E"/>
            </a:solidFill>
            <a:ln>
              <a:noFill/>
            </a:ln>
          </p:spPr>
        </p:sp>
        <p:grpSp>
          <p:nvGrpSpPr>
            <p:cNvPr id="66" name="Group 66"/>
            <p:cNvGrpSpPr/>
            <p:nvPr/>
          </p:nvGrpSpPr>
          <p:grpSpPr>
            <a:xfrm>
              <a:off x="9714706" y="2232025"/>
              <a:ext cx="226218" cy="256381"/>
              <a:chOff x="9714706" y="2232025"/>
              <a:chExt cx="226218" cy="256381"/>
            </a:xfrm>
          </p:grpSpPr>
          <p:sp>
            <p:nvSpPr>
              <p:cNvPr id="62" name="Freeform 62"/>
              <p:cNvSpPr/>
              <p:nvPr>
                <p:custDataLst>
                  <p:tags r:id="rId54"/>
                </p:custDataLst>
              </p:nvPr>
            </p:nvSpPr>
            <p:spPr>
              <a:xfrm>
                <a:off x="9714706" y="2232025"/>
                <a:ext cx="180975" cy="241299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41299">
                    <a:moveTo>
                      <a:pt x="69600" y="241299"/>
                    </a:moveTo>
                    <a:lnTo>
                      <a:pt x="30162" y="241299"/>
                    </a:lnTo>
                    <a:cubicBezTo>
                      <a:pt x="13504" y="241299"/>
                      <a:pt x="0" y="227795"/>
                      <a:pt x="0" y="211137"/>
                    </a:cubicBezTo>
                    <a:lnTo>
                      <a:pt x="0" y="30162"/>
                    </a:lnTo>
                    <a:cubicBezTo>
                      <a:pt x="0" y="13504"/>
                      <a:pt x="13504" y="0"/>
                      <a:pt x="30162" y="0"/>
                    </a:cubicBezTo>
                    <a:lnTo>
                      <a:pt x="150812" y="0"/>
                    </a:lnTo>
                    <a:cubicBezTo>
                      <a:pt x="167470" y="0"/>
                      <a:pt x="180975" y="13504"/>
                      <a:pt x="180975" y="30162"/>
                    </a:cubicBezTo>
                    <a:lnTo>
                      <a:pt x="180975" y="150812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63" name="Freeform 63"/>
              <p:cNvSpPr/>
              <p:nvPr>
                <p:custDataLst>
                  <p:tags r:id="rId55"/>
                </p:custDataLst>
              </p:nvPr>
            </p:nvSpPr>
            <p:spPr>
              <a:xfrm>
                <a:off x="9850437" y="2428081"/>
                <a:ext cx="90487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90487" h="60325">
                    <a:moveTo>
                      <a:pt x="0" y="30162"/>
                    </a:moveTo>
                    <a:lnTo>
                      <a:pt x="30162" y="60325"/>
                    </a:lnTo>
                    <a:lnTo>
                      <a:pt x="90487" y="0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64" name="Freeform 64"/>
              <p:cNvSpPr/>
              <p:nvPr>
                <p:custDataLst>
                  <p:tags r:id="rId56"/>
                </p:custDataLst>
              </p:nvPr>
            </p:nvSpPr>
            <p:spPr>
              <a:xfrm>
                <a:off x="9775031" y="2292350"/>
                <a:ext cx="603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9525">
                    <a:moveTo>
                      <a:pt x="0" y="0"/>
                    </a:moveTo>
                    <a:lnTo>
                      <a:pt x="60325" y="0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65" name="Freeform 65"/>
              <p:cNvSpPr/>
              <p:nvPr>
                <p:custDataLst>
                  <p:tags r:id="rId57"/>
                </p:custDataLst>
              </p:nvPr>
            </p:nvSpPr>
            <p:spPr>
              <a:xfrm>
                <a:off x="9775031" y="2352675"/>
                <a:ext cx="301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0162" h="9525">
                    <a:moveTo>
                      <a:pt x="0" y="0"/>
                    </a:moveTo>
                    <a:lnTo>
                      <a:pt x="30162" y="0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</p:grpSp>
        <p:sp>
          <p:nvSpPr>
            <p:cNvPr id="67" name="TextBox 67"/>
            <p:cNvSpPr txBox="1"/>
            <p:nvPr>
              <p:custDataLst>
                <p:tags r:id="rId58"/>
              </p:custDataLst>
            </p:nvPr>
          </p:nvSpPr>
          <p:spPr>
            <a:xfrm>
              <a:off x="9632442" y="2730818"/>
              <a:ext cx="1304117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5F6E3E"/>
                  </a:solidFill>
                  <a:latin typeface="Consolas"/>
                  <a:ea typeface="Consolas"/>
                  <a:cs typeface="Consolas"/>
                </a:rPr>
                <a:t>05 · EVIDENCE</a:t>
              </a:r>
              <a:endParaRPr lang="en-US" sz="1350" b="1" dirty="0">
                <a:solidFill>
                  <a:srgbClr val="5F6E3E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68" name="TextBox 68"/>
            <p:cNvSpPr txBox="1"/>
            <p:nvPr>
              <p:custDataLst>
                <p:tags r:id="rId59"/>
              </p:custDataLst>
            </p:nvPr>
          </p:nvSpPr>
          <p:spPr>
            <a:xfrm>
              <a:off x="9628632" y="3049905"/>
              <a:ext cx="1505522" cy="4107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可审计交付</a:t>
              </a:r>
              <a:endParaRPr lang="zh-CN" sz="21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69" name="TextBox 69"/>
            <p:cNvSpPr txBox="1"/>
            <p:nvPr>
              <p:custDataLst>
                <p:tags r:id="rId60"/>
              </p:custDataLst>
            </p:nvPr>
          </p:nvSpPr>
          <p:spPr>
            <a:xfrm>
              <a:off x="9632442" y="3492818"/>
              <a:ext cx="1556766" cy="5307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100"/>
                </a:lnSpc>
              </a:pPr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图表 · 脚本 · 哈希</a:t>
              </a:r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决策与来源成套保存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70" name="Line 70"/>
            <p:cNvSpPr/>
            <p:nvPr>
              <p:custDataLst>
                <p:tags r:id="rId61"/>
              </p:custDataLst>
            </p:nvPr>
          </p:nvSpPr>
          <p:spPr>
            <a:xfrm>
              <a:off x="9639300" y="4248150"/>
              <a:ext cx="1828800" cy="9525"/>
            </a:xfrm>
            <a:custGeom>
              <a:avLst/>
              <a:gdLst/>
              <a:ahLst/>
              <a:cxnLst/>
              <a:rect l="l" t="t" r="r" b="b"/>
              <a:pathLst>
                <a:path w="1828800" h="9525">
                  <a:moveTo>
                    <a:pt x="0" y="0"/>
                  </a:moveTo>
                  <a:lnTo>
                    <a:pt x="182880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71" name="TextBox 71"/>
            <p:cNvSpPr txBox="1"/>
            <p:nvPr>
              <p:custDataLst>
                <p:tags r:id="rId62"/>
              </p:custDataLst>
            </p:nvPr>
          </p:nvSpPr>
          <p:spPr>
            <a:xfrm>
              <a:off x="9632442" y="4407218"/>
              <a:ext cx="1322222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5F6E3E"/>
                  </a:solidFill>
                  <a:latin typeface="Consolas"/>
                  <a:ea typeface="Consolas"/>
                  <a:cs typeface="Consolas"/>
                </a:rPr>
                <a:t>support pack ✓</a:t>
              </a:r>
              <a:endParaRPr lang="en-US" sz="1350" dirty="0">
                <a:solidFill>
                  <a:srgbClr val="5F6E3E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514350" y="5391150"/>
            <a:ext cx="11163300" cy="590550"/>
            <a:chOff x="514350" y="5391150"/>
            <a:chExt cx="11163300" cy="590550"/>
          </a:xfrm>
        </p:grpSpPr>
        <p:sp>
          <p:nvSpPr>
            <p:cNvPr id="73" name="Rectangle 73"/>
            <p:cNvSpPr/>
            <p:nvPr/>
          </p:nvSpPr>
          <p:spPr>
            <a:xfrm>
              <a:off x="514350" y="5391150"/>
              <a:ext cx="11163300" cy="590550"/>
            </a:xfrm>
            <a:prstGeom prst="rect">
              <a:avLst/>
            </a:prstGeom>
            <a:solidFill>
              <a:srgbClr val="2F241F"/>
            </a:solidFill>
            <a:ln>
              <a:noFill/>
            </a:ln>
          </p:spPr>
        </p:sp>
        <p:grpSp>
          <p:nvGrpSpPr>
            <p:cNvPr id="77" name="Group 77"/>
            <p:cNvGrpSpPr/>
            <p:nvPr/>
          </p:nvGrpSpPr>
          <p:grpSpPr>
            <a:xfrm>
              <a:off x="826294" y="5564981"/>
              <a:ext cx="80963" cy="242889"/>
              <a:chOff x="826294" y="5564981"/>
              <a:chExt cx="80963" cy="242889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826294" y="5645944"/>
                <a:ext cx="80963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80963" h="80963">
                    <a:moveTo>
                      <a:pt x="0" y="40481"/>
                    </a:moveTo>
                    <a:cubicBezTo>
                      <a:pt x="0" y="62839"/>
                      <a:pt x="18124" y="80963"/>
                      <a:pt x="40481" y="80963"/>
                    </a:cubicBezTo>
                    <a:cubicBezTo>
                      <a:pt x="62839" y="80963"/>
                      <a:pt x="80963" y="62839"/>
                      <a:pt x="80963" y="40481"/>
                    </a:cubicBezTo>
                    <a:cubicBezTo>
                      <a:pt x="80963" y="18124"/>
                      <a:pt x="62839" y="0"/>
                      <a:pt x="40481" y="0"/>
                    </a:cubicBezTo>
                    <a:cubicBezTo>
                      <a:pt x="18124" y="0"/>
                      <a:pt x="0" y="18124"/>
                      <a:pt x="0" y="40481"/>
                    </a:cubicBez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75" name="Freeform 75"/>
              <p:cNvSpPr/>
              <p:nvPr/>
            </p:nvSpPr>
            <p:spPr>
              <a:xfrm>
                <a:off x="866775" y="5564981"/>
                <a:ext cx="9525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3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76" name="Freeform 76"/>
              <p:cNvSpPr/>
              <p:nvPr/>
            </p:nvSpPr>
            <p:spPr>
              <a:xfrm>
                <a:off x="866775" y="5726907"/>
                <a:ext cx="9525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3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</p:grpSp>
        <p:sp>
          <p:nvSpPr>
            <p:cNvPr id="78" name="TextBox 78"/>
            <p:cNvSpPr txBox="1"/>
            <p:nvPr/>
          </p:nvSpPr>
          <p:spPr>
            <a:xfrm>
              <a:off x="1174242" y="5607368"/>
              <a:ext cx="6355080" cy="2076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rPr>
                <a:t>run_ledger  → script hash → plots reconciled → checkpoint awaiting sign-off</a:t>
              </a:r>
              <a:endParaRPr lang="en-US" sz="1350" dirty="0">
                <a:solidFill>
                  <a:srgbClr val="FFFAF2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11130382" y="6385560"/>
            <a:ext cx="553364" cy="23469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rPr>
              <a:t>05 / 13</a:t>
            </a:r>
            <a:endParaRPr lang="en-US" sz="1200" dirty="0">
              <a:solidFill>
                <a:srgbClr val="8A7569"/>
              </a:solidFill>
              <a:latin typeface="Consolas"/>
              <a:ea typeface="Consolas"/>
              <a:cs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enerated background · slide 06" descr="content-ivor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98348" y="384810"/>
            <a:ext cx="7024306" cy="1203007"/>
            <a:chOff x="498348" y="384810"/>
            <a:chExt cx="7024306" cy="1203007"/>
          </a:xfrm>
        </p:grpSpPr>
        <p:sp>
          <p:nvSpPr>
            <p:cNvPr id="3" name="TextBox 3"/>
            <p:cNvSpPr txBox="1"/>
            <p:nvPr/>
          </p:nvSpPr>
          <p:spPr>
            <a:xfrm>
              <a:off x="508254" y="384810"/>
              <a:ext cx="1759610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05 / HUMAN CONTROL</a:t>
              </a:r>
              <a:endParaRPr lang="en-US" sz="120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98348" y="669608"/>
              <a:ext cx="5609590" cy="4845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用安全性护栏守护模型的</a:t>
              </a:r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创造力</a:t>
              </a:r>
              <a:endParaRPr lang="zh-CN" sz="315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2920" y="1147762"/>
              <a:ext cx="7019734" cy="4400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模型“看起来有把握”，不是放行高风险动作的理由。</a:t>
              </a:r>
              <a:endParaRPr lang="zh-CN" sz="22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14350" y="1733550"/>
            <a:ext cx="7600950" cy="4095750"/>
            <a:chOff x="514350" y="1733550"/>
            <a:chExt cx="7600950" cy="4095750"/>
          </a:xfrm>
        </p:grpSpPr>
        <p:sp>
          <p:nvSpPr>
            <p:cNvPr id="7" name="Rectangle 7"/>
            <p:cNvSpPr/>
            <p:nvPr/>
          </p:nvSpPr>
          <p:spPr>
            <a:xfrm>
              <a:off x="514350" y="1733550"/>
              <a:ext cx="7258050" cy="409575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pic>
          <p:nvPicPr>
            <p:cNvPr id="8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775" y="1866900"/>
              <a:ext cx="6807200" cy="3829050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/>
          </p:nvSpPr>
          <p:spPr>
            <a:xfrm>
              <a:off x="2378075" y="3225165"/>
              <a:ext cx="3548380" cy="1144270"/>
            </a:xfrm>
            <a:prstGeom prst="rect">
              <a:avLst/>
            </a:prstGeom>
            <a:noFill/>
            <a:ln w="28575">
              <a:solidFill>
                <a:srgbClr val="C74F3B"/>
              </a:solidFill>
            </a:ln>
          </p:spPr>
        </p:sp>
        <p:sp>
          <p:nvSpPr>
            <p:cNvPr id="10" name="Line 10"/>
            <p:cNvSpPr/>
            <p:nvPr/>
          </p:nvSpPr>
          <p:spPr>
            <a:xfrm>
              <a:off x="5223510" y="3600450"/>
              <a:ext cx="2891790" cy="419100"/>
            </a:xfrm>
            <a:custGeom>
              <a:avLst/>
              <a:gdLst/>
              <a:ahLst/>
              <a:cxnLst/>
              <a:rect l="l" t="t" r="r" b="b"/>
              <a:pathLst>
                <a:path w="3181350" h="1238250">
                  <a:moveTo>
                    <a:pt x="0" y="1238250"/>
                  </a:moveTo>
                  <a:lnTo>
                    <a:pt x="3181350" y="0"/>
                  </a:lnTo>
                </a:path>
              </a:pathLst>
            </a:custGeom>
            <a:noFill/>
            <a:ln w="19050">
              <a:solidFill>
                <a:srgbClr val="C74F3B"/>
              </a:solidFill>
              <a:prstDash val="lgDash"/>
            </a:ln>
          </p:spPr>
        </p:sp>
        <p:sp>
          <p:nvSpPr>
            <p:cNvPr id="11" name="Ellipse 11"/>
            <p:cNvSpPr/>
            <p:nvPr/>
          </p:nvSpPr>
          <p:spPr>
            <a:xfrm>
              <a:off x="5020945" y="3966210"/>
              <a:ext cx="114300" cy="114300"/>
            </a:xfrm>
            <a:prstGeom prst="ellipse">
              <a:avLst/>
            </a:prstGeom>
            <a:solidFill>
              <a:srgbClr val="C74F3B"/>
            </a:solidFill>
            <a:ln>
              <a:noFill/>
            </a:ln>
          </p:spPr>
        </p:sp>
      </p:grpSp>
      <p:grpSp>
        <p:nvGrpSpPr>
          <p:cNvPr id="30" name="组合 29"/>
          <p:cNvGrpSpPr/>
          <p:nvPr/>
        </p:nvGrpSpPr>
        <p:grpSpPr>
          <a:xfrm>
            <a:off x="8020685" y="1680210"/>
            <a:ext cx="372110" cy="339725"/>
            <a:chOff x="11847" y="1800"/>
            <a:chExt cx="586" cy="535"/>
          </a:xfrm>
        </p:grpSpPr>
        <p:sp>
          <p:nvSpPr>
            <p:cNvPr id="13" name="Freeform 13"/>
            <p:cNvSpPr/>
            <p:nvPr/>
          </p:nvSpPr>
          <p:spPr>
            <a:xfrm>
              <a:off x="11847" y="1800"/>
              <a:ext cx="586" cy="535"/>
            </a:xfrm>
            <a:custGeom>
              <a:avLst/>
              <a:gdLst/>
              <a:ahLst/>
              <a:cxnLst/>
              <a:rect l="l" t="t" r="r" b="b"/>
              <a:pathLst>
                <a:path w="372013" h="339966">
                  <a:moveTo>
                    <a:pt x="186872" y="339966"/>
                  </a:moveTo>
                  <a:cubicBezTo>
                    <a:pt x="67532" y="302974"/>
                    <a:pt x="0" y="177021"/>
                    <a:pt x="35234" y="57150"/>
                  </a:cubicBezTo>
                  <a:cubicBezTo>
                    <a:pt x="94585" y="59866"/>
                    <a:pt x="152661" y="39368"/>
                    <a:pt x="197159" y="0"/>
                  </a:cubicBezTo>
                  <a:cubicBezTo>
                    <a:pt x="241657" y="39368"/>
                    <a:pt x="299733" y="59866"/>
                    <a:pt x="359084" y="57150"/>
                  </a:cubicBezTo>
                  <a:cubicBezTo>
                    <a:pt x="372013" y="101139"/>
                    <a:pt x="371415" y="147998"/>
                    <a:pt x="357369" y="191643"/>
                  </a:cubicBezTo>
                </a:path>
              </a:pathLst>
            </a:custGeom>
            <a:noFill/>
            <a:ln w="19050">
              <a:solidFill>
                <a:srgbClr val="C74F3B"/>
              </a:solidFill>
            </a:ln>
          </p:spPr>
        </p:sp>
        <p:sp>
          <p:nvSpPr>
            <p:cNvPr id="14" name="Freeform 14"/>
            <p:cNvSpPr/>
            <p:nvPr/>
          </p:nvSpPr>
          <p:spPr>
            <a:xfrm>
              <a:off x="12225" y="2215"/>
              <a:ext cx="180" cy="120"/>
            </a:xfrm>
            <a:custGeom>
              <a:avLst/>
              <a:gdLst/>
              <a:ahLst/>
              <a:cxnLst/>
              <a:rect l="l" t="t" r="r" b="b"/>
              <a:pathLst>
                <a:path w="114300" h="76200">
                  <a:moveTo>
                    <a:pt x="0" y="38100"/>
                  </a:moveTo>
                  <a:lnTo>
                    <a:pt x="38100" y="76200"/>
                  </a:lnTo>
                  <a:lnTo>
                    <a:pt x="114300" y="0"/>
                  </a:lnTo>
                </a:path>
              </a:pathLst>
            </a:custGeom>
            <a:noFill/>
            <a:ln w="19050">
              <a:solidFill>
                <a:srgbClr val="C74F3B"/>
              </a:solidFill>
            </a:ln>
          </p:spPr>
        </p:sp>
      </p:grpSp>
      <p:sp>
        <p:nvSpPr>
          <p:cNvPr id="16" name="TextBox 16"/>
          <p:cNvSpPr txBox="1"/>
          <p:nvPr/>
        </p:nvSpPr>
        <p:spPr>
          <a:xfrm>
            <a:off x="8580120" y="1680210"/>
            <a:ext cx="4606290" cy="4692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en-US" sz="2400" b="1" dirty="0">
                <a:solidFill>
                  <a:srgbClr val="2F241F"/>
                </a:solidFill>
                <a:latin typeface="Georgia" panose="02040502050405090303"/>
                <a:ea typeface="Georgia" panose="02040502050405090303"/>
                <a:cs typeface="Georgia" panose="02040502050405090303"/>
              </a:rPr>
              <a:t>server_guard · BLOCKED</a:t>
            </a:r>
            <a:endParaRPr lang="en-US" sz="2400" b="1" dirty="0">
              <a:solidFill>
                <a:srgbClr val="2F241F"/>
              </a:solidFill>
              <a:latin typeface="Georgia" panose="02040502050405090303"/>
              <a:ea typeface="Georgia" panose="02040502050405090303"/>
              <a:cs typeface="Georgia" panose="02040502050405090303"/>
            </a:endParaRPr>
          </a:p>
        </p:txBody>
      </p:sp>
      <p:sp>
        <p:nvSpPr>
          <p:cNvPr id="17" name="Line 17"/>
          <p:cNvSpPr/>
          <p:nvPr/>
        </p:nvSpPr>
        <p:spPr>
          <a:xfrm>
            <a:off x="8190230" y="2354580"/>
            <a:ext cx="3467100" cy="9525"/>
          </a:xfrm>
          <a:custGeom>
            <a:avLst/>
            <a:gdLst/>
            <a:ahLst/>
            <a:cxnLst/>
            <a:rect l="l" t="t" r="r" b="b"/>
            <a:pathLst>
              <a:path w="3467100" h="9525">
                <a:moveTo>
                  <a:pt x="0" y="0"/>
                </a:moveTo>
                <a:lnTo>
                  <a:pt x="3467100" y="0"/>
                </a:lnTo>
              </a:path>
            </a:pathLst>
          </a:custGeom>
          <a:noFill/>
          <a:ln w="9525">
            <a:solidFill>
              <a:srgbClr val="DFCFC1"/>
            </a:solidFill>
          </a:ln>
        </p:spPr>
      </p:sp>
      <p:sp>
        <p:nvSpPr>
          <p:cNvPr id="18" name="TextBox 18"/>
          <p:cNvSpPr txBox="1"/>
          <p:nvPr/>
        </p:nvSpPr>
        <p:spPr>
          <a:xfrm>
            <a:off x="8181340" y="2579370"/>
            <a:ext cx="1036320" cy="35179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800" b="1" dirty="0">
                <a:solidFill>
                  <a:srgbClr val="5F6E3E"/>
                </a:solidFill>
                <a:latin typeface="Arial" panose="020B0604020202090204"/>
                <a:ea typeface="微软雅黑"/>
                <a:cs typeface="Arial" panose="020B0604020202090204"/>
              </a:rPr>
              <a:t>自动放行</a:t>
            </a:r>
            <a:endParaRPr lang="zh-CN" sz="1800" b="1" dirty="0">
              <a:solidFill>
                <a:srgbClr val="5F6E3E"/>
              </a:solidFill>
              <a:latin typeface="Arial" panose="020B0604020202090204"/>
              <a:ea typeface="微软雅黑"/>
              <a:cs typeface="Arial" panose="020B06040202020902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183245" y="2952115"/>
            <a:ext cx="2639695" cy="2641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rPr>
              <a:t>读取 · 分析 · 传文件 · 下载结果</a:t>
            </a:r>
            <a:endParaRPr lang="zh-CN" sz="1350" dirty="0">
              <a:solidFill>
                <a:srgbClr val="604F47"/>
              </a:solidFill>
              <a:latin typeface="Arial" panose="020B0604020202090204"/>
              <a:ea typeface="微软雅黑"/>
              <a:cs typeface="Arial" panose="020B0604020202090204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181340" y="3417570"/>
            <a:ext cx="1036320" cy="35179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800" b="1" dirty="0">
                <a:solidFill>
                  <a:srgbClr val="C74F3B"/>
                </a:solidFill>
                <a:latin typeface="Arial" panose="020B0604020202090204"/>
                <a:ea typeface="微软雅黑"/>
                <a:cs typeface="Arial" panose="020B0604020202090204"/>
              </a:rPr>
              <a:t>强制确认</a:t>
            </a:r>
            <a:endParaRPr lang="zh-CN" sz="1800" b="1" dirty="0">
              <a:solidFill>
                <a:srgbClr val="C74F3B"/>
              </a:solidFill>
              <a:latin typeface="Arial" panose="020B0604020202090204"/>
              <a:ea typeface="微软雅黑"/>
              <a:cs typeface="Arial" panose="020B0604020202090204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183245" y="3790315"/>
            <a:ext cx="2639695" cy="2641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rPr>
              <a:t>删除 · 装包 · 提权 · 未确认参数</a:t>
            </a:r>
            <a:endParaRPr lang="zh-CN" sz="1350" dirty="0">
              <a:solidFill>
                <a:srgbClr val="604F47"/>
              </a:solidFill>
              <a:latin typeface="Arial" panose="020B0604020202090204"/>
              <a:ea typeface="微软雅黑"/>
              <a:cs typeface="Arial" panose="020B0604020202090204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81340" y="4255770"/>
            <a:ext cx="1036320" cy="35179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8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rPr>
              <a:t>阶段签字</a:t>
            </a:r>
            <a:endParaRPr lang="zh-CN" sz="1800" b="1" dirty="0">
              <a:solidFill>
                <a:srgbClr val="2F241F"/>
              </a:solidFill>
              <a:latin typeface="Arial" panose="020B0604020202090204"/>
              <a:ea typeface="微软雅黑"/>
              <a:cs typeface="Arial" panose="020B0604020202090204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83245" y="4628515"/>
            <a:ext cx="2568575" cy="5308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/>
          <a:p>
            <a:pPr algn="l">
              <a:lnSpc>
                <a:spcPts val="2100"/>
              </a:lnSpc>
            </a:pPr>
            <a:r>
              <a: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rPr>
              <a:t>QC 阈值 · 聚类分辨率 · 细胞注释</a:t>
            </a:r>
            <a:r>
              <a:rPr lang="en-US" sz="1350" dirty="0">
                <a:solidFill>
                  <a:srgbClr val="604F47"/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PRE-FLIGHT → CHECKPOINT</a:t>
            </a:r>
            <a:endParaRPr lang="en-US" sz="1350" dirty="0">
              <a:solidFill>
                <a:srgbClr val="604F47"/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sp>
        <p:nvSpPr>
          <p:cNvPr id="24" name="Rectangle 24"/>
          <p:cNvSpPr/>
          <p:nvPr/>
        </p:nvSpPr>
        <p:spPr>
          <a:xfrm>
            <a:off x="8190230" y="5383530"/>
            <a:ext cx="3467100" cy="419100"/>
          </a:xfrm>
          <a:prstGeom prst="rect">
            <a:avLst/>
          </a:prstGeom>
          <a:solidFill>
            <a:srgbClr val="2F241F"/>
          </a:solidFill>
          <a:ln>
            <a:noFill/>
          </a:ln>
        </p:spPr>
      </p:sp>
      <p:sp>
        <p:nvSpPr>
          <p:cNvPr id="25" name="TextBox 25"/>
          <p:cNvSpPr txBox="1"/>
          <p:nvPr/>
        </p:nvSpPr>
        <p:spPr>
          <a:xfrm>
            <a:off x="8392795" y="5504815"/>
            <a:ext cx="2122170" cy="2641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en-US" sz="1350" dirty="0">
                <a:solidFill>
                  <a:srgbClr val="FFFAF2"/>
                </a:solidFill>
                <a:latin typeface="Consolas"/>
                <a:ea typeface="Consolas"/>
                <a:cs typeface="Consolas"/>
              </a:rPr>
              <a:t>human decision required</a:t>
            </a:r>
            <a:endParaRPr lang="en-US" sz="1350" dirty="0">
              <a:solidFill>
                <a:srgbClr val="FFFAF2"/>
              </a:solidFill>
              <a:latin typeface="Consolas"/>
              <a:ea typeface="Consolas"/>
              <a:cs typeface="Consolas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3454019" y="6385560"/>
            <a:ext cx="11175492" cy="234696"/>
            <a:chOff x="508254" y="6385560"/>
            <a:chExt cx="11175492" cy="234696"/>
          </a:xfrm>
        </p:grpSpPr>
        <p:sp>
          <p:nvSpPr>
            <p:cNvPr id="27" name="TextBox 27"/>
            <p:cNvSpPr txBox="1"/>
            <p:nvPr/>
          </p:nvSpPr>
          <p:spPr>
            <a:xfrm>
              <a:off x="508254" y="6385560"/>
              <a:ext cx="3505200" cy="184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7569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截图为演示；护栏逻辑在可在实际项目中个性化</a:t>
              </a:r>
              <a:r>
                <a:rPr lang="zh-CN" sz="1200" dirty="0">
                  <a:solidFill>
                    <a:srgbClr val="8A7569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定制</a:t>
              </a:r>
              <a:endParaRPr lang="zh-CN" sz="1200" dirty="0">
                <a:solidFill>
                  <a:srgbClr val="8A7569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130382" y="6385560"/>
              <a:ext cx="553364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06 / 13</a:t>
              </a:r>
              <a:endPara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enerated background · slide 07" descr="content-ivor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98348" y="384810"/>
            <a:ext cx="9417177" cy="1203007"/>
            <a:chOff x="498348" y="384810"/>
            <a:chExt cx="9417177" cy="1203007"/>
          </a:xfrm>
        </p:grpSpPr>
        <p:sp>
          <p:nvSpPr>
            <p:cNvPr id="3" name="TextBox 3"/>
            <p:cNvSpPr txBox="1"/>
            <p:nvPr/>
          </p:nvSpPr>
          <p:spPr>
            <a:xfrm>
              <a:off x="508254" y="384810"/>
              <a:ext cx="1437010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06 / POSITIONING</a:t>
              </a:r>
              <a:endParaRPr lang="en-US" sz="120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98348" y="669608"/>
              <a:ext cx="7676960" cy="6160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占据“专家可控 × 组织治理”的右上角</a:t>
              </a:r>
              <a:endParaRPr lang="zh-CN" sz="315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2920" y="1147762"/>
              <a:ext cx="9412605" cy="4400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不是替代现有生态，而是覆盖无代码平台与裸脚本之间的组织级空位。</a:t>
              </a:r>
              <a:endParaRPr lang="zh-CN" sz="22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672951" y="1771650"/>
            <a:ext cx="8224371" cy="4480751"/>
            <a:chOff x="-261471" y="1771650"/>
            <a:chExt cx="8224371" cy="4480751"/>
          </a:xfrm>
        </p:grpSpPr>
        <p:sp>
          <p:nvSpPr>
            <p:cNvPr id="7" name="Rectangle 7"/>
            <p:cNvSpPr/>
            <p:nvPr/>
          </p:nvSpPr>
          <p:spPr>
            <a:xfrm>
              <a:off x="914400" y="1962150"/>
              <a:ext cx="6858000" cy="379095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sp>
          <p:nvSpPr>
            <p:cNvPr id="8" name="Line 8"/>
            <p:cNvSpPr/>
            <p:nvPr/>
          </p:nvSpPr>
          <p:spPr>
            <a:xfrm>
              <a:off x="4343400" y="1962150"/>
              <a:ext cx="9525" cy="3790950"/>
            </a:xfrm>
            <a:custGeom>
              <a:avLst/>
              <a:gdLst/>
              <a:ahLst/>
              <a:cxnLst/>
              <a:rect l="l" t="t" r="r" b="b"/>
              <a:pathLst>
                <a:path w="9525" h="3790950">
                  <a:moveTo>
                    <a:pt x="0" y="0"/>
                  </a:moveTo>
                  <a:lnTo>
                    <a:pt x="0" y="379095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9" name="Line 9"/>
            <p:cNvSpPr/>
            <p:nvPr/>
          </p:nvSpPr>
          <p:spPr>
            <a:xfrm>
              <a:off x="914400" y="3857625"/>
              <a:ext cx="6858000" cy="9525"/>
            </a:xfrm>
            <a:custGeom>
              <a:avLst/>
              <a:gdLst/>
              <a:ahLst/>
              <a:cxnLst/>
              <a:rect l="l" t="t" r="r" b="b"/>
              <a:pathLst>
                <a:path w="6858000" h="9525">
                  <a:moveTo>
                    <a:pt x="0" y="0"/>
                  </a:moveTo>
                  <a:lnTo>
                    <a:pt x="685800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10" name="Line 10"/>
            <p:cNvSpPr/>
            <p:nvPr/>
          </p:nvSpPr>
          <p:spPr>
            <a:xfrm>
              <a:off x="914400" y="5753100"/>
              <a:ext cx="7048500" cy="9525"/>
            </a:xfrm>
            <a:custGeom>
              <a:avLst/>
              <a:gdLst/>
              <a:ahLst/>
              <a:cxnLst/>
              <a:rect l="l" t="t" r="r" b="b"/>
              <a:pathLst>
                <a:path w="7048500" h="9525">
                  <a:moveTo>
                    <a:pt x="0" y="0"/>
                  </a:moveTo>
                  <a:lnTo>
                    <a:pt x="7048500" y="0"/>
                  </a:lnTo>
                </a:path>
              </a:pathLst>
            </a:custGeom>
            <a:noFill/>
            <a:ln w="19050">
              <a:solidFill>
                <a:srgbClr val="2F241F"/>
              </a:solidFill>
            </a:ln>
          </p:spPr>
        </p:sp>
        <p:sp>
          <p:nvSpPr>
            <p:cNvPr id="11" name="Polygon 11"/>
            <p:cNvSpPr/>
            <p:nvPr/>
          </p:nvSpPr>
          <p:spPr>
            <a:xfrm>
              <a:off x="7810500" y="56769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76200"/>
                  </a:move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F241F"/>
            </a:solidFill>
            <a:ln>
              <a:noFill/>
            </a:ln>
          </p:spPr>
        </p:sp>
        <p:sp>
          <p:nvSpPr>
            <p:cNvPr id="12" name="Line 12"/>
            <p:cNvSpPr/>
            <p:nvPr/>
          </p:nvSpPr>
          <p:spPr>
            <a:xfrm>
              <a:off x="914400" y="1771650"/>
              <a:ext cx="9525" cy="4171950"/>
            </a:xfrm>
            <a:custGeom>
              <a:avLst/>
              <a:gdLst/>
              <a:ahLst/>
              <a:cxnLst/>
              <a:rect l="l" t="t" r="r" b="b"/>
              <a:pathLst>
                <a:path w="9525" h="4171950">
                  <a:moveTo>
                    <a:pt x="0" y="417195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2F241F"/>
              </a:solidFill>
            </a:ln>
          </p:spPr>
        </p:sp>
        <p:sp>
          <p:nvSpPr>
            <p:cNvPr id="13" name="Polygon 13"/>
            <p:cNvSpPr/>
            <p:nvPr/>
          </p:nvSpPr>
          <p:spPr>
            <a:xfrm>
              <a:off x="838200" y="177165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0" y="152400"/>
                  </a:lnTo>
                  <a:lnTo>
                    <a:pt x="152400" y="152400"/>
                  </a:lnTo>
                  <a:close/>
                </a:path>
              </a:pathLst>
            </a:custGeom>
            <a:solidFill>
              <a:srgbClr val="2F241F"/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3414227" y="5988368"/>
              <a:ext cx="1858347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模板化易用 → 专家可控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 rot="-5400000">
              <a:off x="-261471" y="3830384"/>
              <a:ext cx="1676610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单次分析 → 组织治理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98804" y="2099310"/>
              <a:ext cx="831494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PLATFORM</a:t>
              </a:r>
              <a:endPara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185154" y="2099310"/>
              <a:ext cx="1411834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GOVERNED EXPERT</a:t>
              </a:r>
              <a:endPara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98804" y="5452110"/>
              <a:ext cx="968045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POINT TOOL</a:t>
              </a:r>
              <a:endPara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236470" y="3088640"/>
            <a:ext cx="1714881" cy="371158"/>
            <a:chOff x="2647950" y="3088640"/>
            <a:chExt cx="1714881" cy="371158"/>
          </a:xfrm>
        </p:grpSpPr>
        <p:sp>
          <p:nvSpPr>
            <p:cNvPr id="20" name="Ellipse 20"/>
            <p:cNvSpPr/>
            <p:nvPr/>
          </p:nvSpPr>
          <p:spPr>
            <a:xfrm>
              <a:off x="2647950" y="3124200"/>
              <a:ext cx="266700" cy="266700"/>
            </a:xfrm>
            <a:prstGeom prst="ellipse">
              <a:avLst/>
            </a:prstGeom>
            <a:solidFill>
              <a:srgbClr val="604F47"/>
            </a:solidFill>
            <a:ln>
              <a:noFill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3000756" y="3088640"/>
              <a:ext cx="1362075" cy="184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Trailmaker / Partek</a:t>
              </a:r>
              <a:endParaRPr lang="en-US" sz="1200" b="1" dirty="0">
                <a:solidFill>
                  <a:srgbClr val="2F241F"/>
                </a:solidFill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003042" y="3321368"/>
              <a:ext cx="787400" cy="1384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易用 · 标准流程</a:t>
              </a:r>
              <a:endParaRPr lang="zh-CN" sz="90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512820" y="2538730"/>
            <a:ext cx="1994916" cy="387668"/>
            <a:chOff x="3924300" y="2538730"/>
            <a:chExt cx="1994916" cy="387668"/>
          </a:xfrm>
        </p:grpSpPr>
        <p:sp>
          <p:nvSpPr>
            <p:cNvPr id="24" name="Ellipse 24"/>
            <p:cNvSpPr/>
            <p:nvPr/>
          </p:nvSpPr>
          <p:spPr>
            <a:xfrm>
              <a:off x="3924300" y="2590800"/>
              <a:ext cx="266700" cy="266700"/>
            </a:xfrm>
            <a:prstGeom prst="ellipse">
              <a:avLst/>
            </a:prstGeom>
            <a:solidFill>
              <a:srgbClr val="5F6E3E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4277106" y="2538730"/>
              <a:ext cx="1642110" cy="184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Terra / Galaxy / Seqera</a:t>
              </a:r>
              <a:endParaRPr lang="en-US" sz="1200" b="1" dirty="0">
                <a:solidFill>
                  <a:srgbClr val="2F241F"/>
                </a:solidFill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279392" y="2787968"/>
              <a:ext cx="685800" cy="1384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规模化工作流</a:t>
              </a:r>
              <a:endParaRPr lang="zh-CN" sz="90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798820" y="4786630"/>
            <a:ext cx="1495806" cy="387668"/>
            <a:chOff x="6210300" y="4786630"/>
            <a:chExt cx="1495806" cy="387668"/>
          </a:xfrm>
        </p:grpSpPr>
        <p:sp>
          <p:nvSpPr>
            <p:cNvPr id="28" name="Ellipse 28"/>
            <p:cNvSpPr/>
            <p:nvPr/>
          </p:nvSpPr>
          <p:spPr>
            <a:xfrm>
              <a:off x="6210300" y="4838700"/>
              <a:ext cx="266700" cy="266700"/>
            </a:xfrm>
            <a:prstGeom prst="ellipse">
              <a:avLst/>
            </a:prstGeom>
            <a:solidFill>
              <a:srgbClr val="2F241F"/>
            </a:solidFill>
            <a:ln>
              <a:noFill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6563106" y="4786630"/>
              <a:ext cx="1143000" cy="184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Seurat / Scanpy</a:t>
              </a:r>
              <a:endParaRPr lang="en-US" sz="1200" b="1" dirty="0">
                <a:solidFill>
                  <a:srgbClr val="2F241F"/>
                </a:solidFill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565392" y="5035868"/>
              <a:ext cx="787400" cy="1384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高控制 · 低治理</a:t>
              </a:r>
              <a:endParaRPr lang="zh-CN" sz="90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922520" y="4157980"/>
            <a:ext cx="1328166" cy="387668"/>
            <a:chOff x="5334000" y="4157980"/>
            <a:chExt cx="1328166" cy="387668"/>
          </a:xfrm>
        </p:grpSpPr>
        <p:sp>
          <p:nvSpPr>
            <p:cNvPr id="32" name="Ellipse 32"/>
            <p:cNvSpPr/>
            <p:nvPr/>
          </p:nvSpPr>
          <p:spPr>
            <a:xfrm>
              <a:off x="5334000" y="4210050"/>
              <a:ext cx="266700" cy="266700"/>
            </a:xfrm>
            <a:prstGeom prst="ellipse">
              <a:avLst/>
            </a:prstGeom>
            <a:solidFill>
              <a:srgbClr val="C74F3B"/>
            </a:solidFill>
            <a:ln>
              <a:noFill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5686806" y="4157980"/>
              <a:ext cx="975360" cy="184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通用 AI Agent</a:t>
              </a:r>
              <a:endParaRPr lang="zh-CN" sz="12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689092" y="4407218"/>
              <a:ext cx="901700" cy="1384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灵活 · 缺领域契约</a:t>
              </a:r>
              <a:endParaRPr lang="zh-CN" sz="90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sp>
        <p:nvSpPr>
          <p:cNvPr id="36" name="Ellipse 36"/>
          <p:cNvSpPr/>
          <p:nvPr/>
        </p:nvSpPr>
        <p:spPr>
          <a:xfrm>
            <a:off x="5951220" y="2509520"/>
            <a:ext cx="533400" cy="533400"/>
          </a:xfrm>
          <a:prstGeom prst="ellipse">
            <a:avLst/>
          </a:prstGeom>
          <a:solidFill>
            <a:srgbClr val="C74F3B"/>
          </a:solidFill>
          <a:ln>
            <a:noFill/>
          </a:ln>
        </p:spPr>
      </p:sp>
      <p:grpSp>
        <p:nvGrpSpPr>
          <p:cNvPr id="39" name="Group 39"/>
          <p:cNvGrpSpPr/>
          <p:nvPr/>
        </p:nvGrpSpPr>
        <p:grpSpPr>
          <a:xfrm rot="0">
            <a:off x="6086475" y="2661920"/>
            <a:ext cx="248285" cy="228600"/>
            <a:chOff x="6669411" y="2628900"/>
            <a:chExt cx="248008" cy="228599"/>
          </a:xfrm>
        </p:grpSpPr>
        <p:sp>
          <p:nvSpPr>
            <p:cNvPr id="37" name="Freeform 37"/>
            <p:cNvSpPr/>
            <p:nvPr/>
          </p:nvSpPr>
          <p:spPr>
            <a:xfrm>
              <a:off x="6669411" y="2628900"/>
              <a:ext cx="248008" cy="226644"/>
            </a:xfrm>
            <a:custGeom>
              <a:avLst/>
              <a:gdLst/>
              <a:ahLst/>
              <a:cxnLst/>
              <a:rect l="l" t="t" r="r" b="b"/>
              <a:pathLst>
                <a:path w="248008" h="226644">
                  <a:moveTo>
                    <a:pt x="124581" y="226644"/>
                  </a:moveTo>
                  <a:cubicBezTo>
                    <a:pt x="45021" y="201982"/>
                    <a:pt x="0" y="118013"/>
                    <a:pt x="23489" y="38100"/>
                  </a:cubicBezTo>
                  <a:cubicBezTo>
                    <a:pt x="63056" y="39910"/>
                    <a:pt x="101774" y="26245"/>
                    <a:pt x="131439" y="0"/>
                  </a:cubicBezTo>
                  <a:cubicBezTo>
                    <a:pt x="161104" y="26245"/>
                    <a:pt x="199822" y="39910"/>
                    <a:pt x="239389" y="38100"/>
                  </a:cubicBezTo>
                  <a:cubicBezTo>
                    <a:pt x="248008" y="67426"/>
                    <a:pt x="247610" y="98665"/>
                    <a:pt x="238246" y="127762"/>
                  </a:cubicBezTo>
                </a:path>
              </a:pathLst>
            </a:custGeom>
            <a:noFill/>
            <a:ln w="19050">
              <a:solidFill>
                <a:srgbClr val="FFFAF2"/>
              </a:solidFill>
            </a:ln>
          </p:spPr>
        </p:sp>
        <p:sp>
          <p:nvSpPr>
            <p:cNvPr id="38" name="Freeform 38"/>
            <p:cNvSpPr/>
            <p:nvPr/>
          </p:nvSpPr>
          <p:spPr>
            <a:xfrm>
              <a:off x="6838950" y="2806699"/>
              <a:ext cx="76200" cy="50800"/>
            </a:xfrm>
            <a:custGeom>
              <a:avLst/>
              <a:gdLst/>
              <a:ahLst/>
              <a:cxnLst/>
              <a:rect l="l" t="t" r="r" b="b"/>
              <a:pathLst>
                <a:path w="76200" h="50800">
                  <a:moveTo>
                    <a:pt x="0" y="25400"/>
                  </a:moveTo>
                  <a:lnTo>
                    <a:pt x="25400" y="50800"/>
                  </a:lnTo>
                  <a:lnTo>
                    <a:pt x="76200" y="0"/>
                  </a:lnTo>
                </a:path>
              </a:pathLst>
            </a:custGeom>
            <a:noFill/>
            <a:ln w="19050">
              <a:solidFill>
                <a:srgbClr val="FFFAF2"/>
              </a:solidFill>
            </a:ln>
          </p:spPr>
        </p:sp>
      </p:grpSp>
      <p:sp>
        <p:nvSpPr>
          <p:cNvPr id="40" name="TextBox 40"/>
          <p:cNvSpPr txBox="1"/>
          <p:nvPr/>
        </p:nvSpPr>
        <p:spPr>
          <a:xfrm>
            <a:off x="6529705" y="2515870"/>
            <a:ext cx="1096645" cy="24574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en-US" sz="1600" b="1" dirty="0">
                <a:solidFill>
                  <a:srgbClr val="C74F3B"/>
                </a:solidFill>
                <a:latin typeface="Georgia" panose="02040502050405090303"/>
                <a:ea typeface="Georgia" panose="02040502050405090303"/>
                <a:cs typeface="Georgia" panose="02040502050405090303"/>
              </a:rPr>
              <a:t>scrna-omics</a:t>
            </a:r>
            <a:endParaRPr lang="en-US" sz="1600" b="1" dirty="0">
              <a:solidFill>
                <a:srgbClr val="C74F3B"/>
              </a:solidFill>
              <a:latin typeface="Georgia" panose="02040502050405090303"/>
              <a:ea typeface="Georgia" panose="02040502050405090303"/>
              <a:cs typeface="Georgia" panose="02040502050405090303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534785" y="2802255"/>
            <a:ext cx="1143000" cy="1517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Autofit/>
          </a:bodyPr>
          <a:lstStyle/>
          <a:p>
            <a:pPr algn="l"/>
            <a:r>
              <a:rPr lang="zh-CN" sz="90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rPr>
              <a:t>CLI + 看板 + 私有算力 + 决策账本</a:t>
            </a:r>
            <a:endParaRPr lang="zh-CN" sz="900" dirty="0">
              <a:solidFill>
                <a:srgbClr val="604F47"/>
              </a:solidFill>
              <a:latin typeface="Arial" panose="020B0604020202090204"/>
              <a:ea typeface="微软雅黑"/>
              <a:cs typeface="Arial" panose="020B0604020202090204"/>
            </a:endParaRPr>
          </a:p>
        </p:txBody>
      </p:sp>
      <p:grpSp>
        <p:nvGrpSpPr>
          <p:cNvPr id="50" name="Group 50"/>
          <p:cNvGrpSpPr/>
          <p:nvPr/>
        </p:nvGrpSpPr>
        <p:grpSpPr>
          <a:xfrm>
            <a:off x="8248650" y="1962150"/>
            <a:ext cx="3361944" cy="3790950"/>
            <a:chOff x="8248650" y="1962150"/>
            <a:chExt cx="3361944" cy="3790950"/>
          </a:xfrm>
        </p:grpSpPr>
        <p:sp>
          <p:nvSpPr>
            <p:cNvPr id="43" name="Line 43"/>
            <p:cNvSpPr/>
            <p:nvPr/>
          </p:nvSpPr>
          <p:spPr>
            <a:xfrm>
              <a:off x="8248650" y="1962150"/>
              <a:ext cx="9525" cy="3790950"/>
            </a:xfrm>
            <a:custGeom>
              <a:avLst/>
              <a:gdLst/>
              <a:ahLst/>
              <a:cxnLst/>
              <a:rect l="l" t="t" r="r" b="b"/>
              <a:pathLst>
                <a:path w="9525" h="3790950">
                  <a:moveTo>
                    <a:pt x="0" y="0"/>
                  </a:moveTo>
                  <a:lnTo>
                    <a:pt x="0" y="379095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8617458" y="2122170"/>
              <a:ext cx="2175053" cy="469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40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为什么是空位</a:t>
              </a:r>
              <a:endParaRPr lang="zh-CN" sz="240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8620506" y="2758440"/>
              <a:ext cx="2990088" cy="7139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850"/>
                </a:lnSpc>
              </a:pP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保留研究者代码自由度，</a:t>
              </a:r>
              <a:r>
                <a:rPr lang="zh-CN" sz="1800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但把关键决定变成组织资产。</a:t>
              </a:r>
              <a:endParaRPr lang="zh-CN" sz="1800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46" name="Line 46"/>
            <p:cNvSpPr/>
            <p:nvPr/>
          </p:nvSpPr>
          <p:spPr>
            <a:xfrm>
              <a:off x="8629650" y="3848100"/>
              <a:ext cx="2781300" cy="9525"/>
            </a:xfrm>
            <a:custGeom>
              <a:avLst/>
              <a:gdLst/>
              <a:ahLst/>
              <a:cxnLst/>
              <a:rect l="l" t="t" r="r" b="b"/>
              <a:pathLst>
                <a:path w="2781300" h="9525">
                  <a:moveTo>
                    <a:pt x="0" y="0"/>
                  </a:moveTo>
                  <a:lnTo>
                    <a:pt x="278130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8620506" y="4110990"/>
              <a:ext cx="1799311" cy="352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C74F3B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不是无代码替代</a:t>
              </a:r>
              <a:endParaRPr lang="zh-CN" sz="1800" b="1" dirty="0">
                <a:solidFill>
                  <a:srgbClr val="C74F3B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620506" y="4568190"/>
              <a:ext cx="1799311" cy="352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5F6E3E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不是裸模型调用</a:t>
              </a:r>
              <a:endParaRPr lang="zh-CN" sz="1800" b="1" dirty="0">
                <a:solidFill>
                  <a:srgbClr val="5F6E3E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620506" y="5025390"/>
              <a:ext cx="1544879" cy="352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是可信协作层</a:t>
              </a:r>
              <a:endParaRPr lang="zh-CN" sz="18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1130382" y="6385560"/>
            <a:ext cx="553364" cy="23469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rPr>
              <a:t>07 / 13</a:t>
            </a:r>
            <a:endParaRPr lang="en-US" sz="1200" dirty="0">
              <a:solidFill>
                <a:srgbClr val="8A7569"/>
              </a:solidFill>
              <a:latin typeface="Consolas"/>
              <a:ea typeface="Consolas"/>
              <a:cs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enerated background · slide 08" descr="content-ivor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98348" y="365760"/>
            <a:ext cx="5100320" cy="1051877"/>
            <a:chOff x="498348" y="365760"/>
            <a:chExt cx="5100320" cy="1051877"/>
          </a:xfrm>
        </p:grpSpPr>
        <p:sp>
          <p:nvSpPr>
            <p:cNvPr id="3" name="TextBox 3"/>
            <p:cNvSpPr txBox="1"/>
            <p:nvPr/>
          </p:nvSpPr>
          <p:spPr>
            <a:xfrm>
              <a:off x="508254" y="365760"/>
              <a:ext cx="1759610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07 / PRODUCT PROOF</a:t>
              </a:r>
              <a:endParaRPr lang="en-US" sz="120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98348" y="612458"/>
              <a:ext cx="5100320" cy="4845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实战验证，而非虚构 traction</a:t>
              </a:r>
              <a:endParaRPr lang="zh-CN" sz="315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2920" y="1071562"/>
              <a:ext cx="4000500" cy="346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产品已经在实际项目中得到</a:t>
              </a:r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验证</a:t>
              </a:r>
              <a:endParaRPr lang="zh-CN" sz="22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14350" y="1581150"/>
            <a:ext cx="2628900" cy="1104900"/>
            <a:chOff x="514350" y="1581150"/>
            <a:chExt cx="2628900" cy="1104900"/>
          </a:xfrm>
        </p:grpSpPr>
        <p:sp>
          <p:nvSpPr>
            <p:cNvPr id="7" name="Rectangle 7"/>
            <p:cNvSpPr/>
            <p:nvPr/>
          </p:nvSpPr>
          <p:spPr>
            <a:xfrm>
              <a:off x="514350" y="1581150"/>
              <a:ext cx="2628900" cy="110490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685800" y="1672590"/>
              <a:ext cx="826679" cy="9334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4800" b="1" dirty="0">
                  <a:solidFill>
                    <a:srgbClr val="C74F3B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rPr>
                <a:t>71</a:t>
              </a:r>
              <a:endParaRPr lang="en-US" sz="4800" b="1" dirty="0">
                <a:solidFill>
                  <a:srgbClr val="C74F3B"/>
                </a:solidFill>
                <a:latin typeface="Georgia" panose="02040502050405090303"/>
                <a:ea typeface="Georgia" panose="02040502050405090303"/>
                <a:cs typeface="Georgia" panose="02040502050405090303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69542" y="1854518"/>
              <a:ext cx="860542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2F241F"/>
                  </a:solidFill>
                  <a:latin typeface="Consolas"/>
                  <a:ea typeface="Consolas"/>
                  <a:cs typeface="Consolas"/>
                </a:rPr>
                <a:t>COMMITS</a:t>
              </a:r>
              <a:endParaRPr lang="en-US" sz="1350" b="1" dirty="0">
                <a:solidFill>
                  <a:srgbClr val="2F241F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669542" y="2178368"/>
              <a:ext cx="740664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持续迭代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352800" y="1581150"/>
            <a:ext cx="2677325" cy="1104900"/>
            <a:chOff x="3352800" y="1581150"/>
            <a:chExt cx="2677325" cy="1104900"/>
          </a:xfrm>
        </p:grpSpPr>
        <p:sp>
          <p:nvSpPr>
            <p:cNvPr id="12" name="Rectangle 12"/>
            <p:cNvSpPr/>
            <p:nvPr/>
          </p:nvSpPr>
          <p:spPr>
            <a:xfrm>
              <a:off x="3352800" y="1581150"/>
              <a:ext cx="2628900" cy="110490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3524250" y="1672590"/>
              <a:ext cx="826679" cy="9334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4800" b="1" dirty="0">
                  <a:solidFill>
                    <a:srgbClr val="2F241F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rPr>
                <a:t>13</a:t>
              </a:r>
              <a:endParaRPr lang="en-US" sz="4800" b="1" dirty="0">
                <a:solidFill>
                  <a:srgbClr val="2F241F"/>
                </a:solidFill>
                <a:latin typeface="Georgia" panose="02040502050405090303"/>
                <a:ea typeface="Georgia" panose="02040502050405090303"/>
                <a:cs typeface="Georgia" panose="02040502050405090303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507992" y="1854518"/>
              <a:ext cx="628673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2F241F"/>
                  </a:solidFill>
                  <a:latin typeface="Consolas"/>
                  <a:ea typeface="Consolas"/>
                  <a:cs typeface="Consolas"/>
                </a:rPr>
                <a:t>SKILLS</a:t>
              </a:r>
              <a:endParaRPr lang="en-US" sz="1350" b="1" dirty="0">
                <a:solidFill>
                  <a:srgbClr val="2F241F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507992" y="2178368"/>
              <a:ext cx="1522133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治理 · 执行 · 证据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191250" y="1581150"/>
            <a:ext cx="2628900" cy="1104900"/>
            <a:chOff x="6191250" y="1581150"/>
            <a:chExt cx="2628900" cy="1104900"/>
          </a:xfrm>
        </p:grpSpPr>
        <p:sp>
          <p:nvSpPr>
            <p:cNvPr id="17" name="Rectangle 17"/>
            <p:cNvSpPr/>
            <p:nvPr/>
          </p:nvSpPr>
          <p:spPr>
            <a:xfrm>
              <a:off x="6191250" y="1581150"/>
              <a:ext cx="2628900" cy="110490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6362700" y="1672590"/>
              <a:ext cx="432389" cy="9334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4800" b="1" dirty="0">
                  <a:solidFill>
                    <a:srgbClr val="2F241F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rPr>
                <a:t>6</a:t>
              </a:r>
              <a:endParaRPr lang="en-US" sz="4800" b="1" dirty="0">
                <a:solidFill>
                  <a:srgbClr val="2F241F"/>
                </a:solidFill>
                <a:latin typeface="Georgia" panose="02040502050405090303"/>
                <a:ea typeface="Georgia" panose="02040502050405090303"/>
                <a:cs typeface="Georgia" panose="02040502050405090303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098792" y="1854518"/>
              <a:ext cx="679079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2F241F"/>
                  </a:solidFill>
                  <a:latin typeface="Consolas"/>
                  <a:ea typeface="Consolas"/>
                  <a:cs typeface="Consolas"/>
                </a:rPr>
                <a:t>AGENTS</a:t>
              </a:r>
              <a:endParaRPr lang="en-US" sz="1350" b="1" dirty="0">
                <a:solidFill>
                  <a:srgbClr val="2F241F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098792" y="2178368"/>
              <a:ext cx="1104138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专职语义角色</a:t>
              </a:r>
              <a:endParaRPr lang="zh-CN" sz="13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029700" y="1581150"/>
            <a:ext cx="2647950" cy="1104900"/>
            <a:chOff x="9029700" y="1581150"/>
            <a:chExt cx="2647950" cy="1104900"/>
          </a:xfrm>
        </p:grpSpPr>
        <p:sp>
          <p:nvSpPr>
            <p:cNvPr id="22" name="Rectangle 22"/>
            <p:cNvSpPr/>
            <p:nvPr/>
          </p:nvSpPr>
          <p:spPr>
            <a:xfrm>
              <a:off x="9029700" y="1581150"/>
              <a:ext cx="2647950" cy="1104900"/>
            </a:xfrm>
            <a:prstGeom prst="rect">
              <a:avLst/>
            </a:prstGeom>
            <a:solidFill>
              <a:srgbClr val="2F241F"/>
            </a:solidFill>
            <a:ln>
              <a:noFill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9201150" y="1672590"/>
              <a:ext cx="826679" cy="9334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4800" b="1" dirty="0">
                  <a:solidFill>
                    <a:srgbClr val="FFFAF2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rPr>
                <a:t>12</a:t>
              </a:r>
              <a:endParaRPr lang="en-US" sz="4800" b="1" dirty="0">
                <a:solidFill>
                  <a:srgbClr val="FFFAF2"/>
                </a:solidFill>
                <a:latin typeface="Georgia" panose="02040502050405090303"/>
                <a:ea typeface="Georgia" panose="02040502050405090303"/>
                <a:cs typeface="Georgia" panose="02040502050405090303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184892" y="1854518"/>
              <a:ext cx="648835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rPr>
                <a:t>HOOKS</a:t>
              </a:r>
              <a:endParaRPr lang="en-US" sz="1350" b="1" dirty="0">
                <a:solidFill>
                  <a:srgbClr val="FFFAF2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184892" y="2178368"/>
              <a:ext cx="1104138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DFCFC1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机械规则门控</a:t>
              </a:r>
              <a:endParaRPr lang="zh-CN" sz="1350" dirty="0">
                <a:solidFill>
                  <a:srgbClr val="DFCFC1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14350" y="2952750"/>
            <a:ext cx="5048250" cy="2715006"/>
            <a:chOff x="514350" y="2952750"/>
            <a:chExt cx="5048250" cy="2715006"/>
          </a:xfrm>
        </p:grpSpPr>
        <p:sp>
          <p:nvSpPr>
            <p:cNvPr id="27" name="Rectangle 27"/>
            <p:cNvSpPr/>
            <p:nvPr/>
          </p:nvSpPr>
          <p:spPr>
            <a:xfrm>
              <a:off x="514350" y="2952750"/>
              <a:ext cx="5048250" cy="266700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679704" y="5433060"/>
              <a:ext cx="2871216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604F47"/>
                  </a:solidFill>
                  <a:latin typeface="Consolas"/>
                  <a:ea typeface="Consolas"/>
                  <a:cs typeface="Consolas"/>
                </a:rPr>
                <a:t>FINAL ANNOTATION UMAP · PNG + PDF</a:t>
              </a:r>
              <a:endParaRPr lang="en-US" sz="1200" dirty="0">
                <a:solidFill>
                  <a:srgbClr val="604F47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772150" y="2952750"/>
            <a:ext cx="3943350" cy="2715006"/>
            <a:chOff x="5772150" y="2952750"/>
            <a:chExt cx="3943350" cy="2715006"/>
          </a:xfrm>
        </p:grpSpPr>
        <p:sp>
          <p:nvSpPr>
            <p:cNvPr id="31" name="Rectangle 31"/>
            <p:cNvSpPr/>
            <p:nvPr/>
          </p:nvSpPr>
          <p:spPr>
            <a:xfrm>
              <a:off x="5772150" y="2952750"/>
              <a:ext cx="3943350" cy="2667000"/>
            </a:xfrm>
            <a:prstGeom prst="rect">
              <a:avLst/>
            </a:prstGeom>
            <a:solidFill>
              <a:srgbClr val="FFFAF2"/>
            </a:solidFill>
            <a:ln w="9525">
              <a:solidFill>
                <a:srgbClr val="DFCFC1"/>
              </a:solidFill>
            </a:ln>
          </p:spPr>
        </p:sp>
        <p:pic>
          <p:nvPicPr>
            <p:cNvPr id="32" name="Imag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187" y="3067050"/>
              <a:ext cx="3617276" cy="2324100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5937504" y="5433060"/>
              <a:ext cx="2709062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604F47"/>
                  </a:solidFill>
                  <a:latin typeface="Consolas"/>
                  <a:ea typeface="Consolas"/>
                  <a:cs typeface="Consolas"/>
                </a:rPr>
                <a:t>MARKER DOTPLOT · EVIDENCE VIEW</a:t>
              </a:r>
              <a:endParaRPr lang="en-US" sz="1200" dirty="0">
                <a:solidFill>
                  <a:srgbClr val="604F47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925050" y="2952750"/>
            <a:ext cx="1752600" cy="2667000"/>
            <a:chOff x="9925050" y="2952750"/>
            <a:chExt cx="1752600" cy="2667000"/>
          </a:xfrm>
        </p:grpSpPr>
        <p:sp>
          <p:nvSpPr>
            <p:cNvPr id="35" name="Rectangle 35"/>
            <p:cNvSpPr/>
            <p:nvPr/>
          </p:nvSpPr>
          <p:spPr>
            <a:xfrm>
              <a:off x="9925050" y="2952750"/>
              <a:ext cx="1752600" cy="2667000"/>
            </a:xfrm>
            <a:prstGeom prst="rect">
              <a:avLst/>
            </a:prstGeom>
            <a:solidFill>
              <a:srgbClr val="F3E6D8"/>
            </a:solidFill>
            <a:ln>
              <a:noFill/>
            </a:ln>
          </p:spPr>
        </p:sp>
        <p:grpSp>
          <p:nvGrpSpPr>
            <p:cNvPr id="39" name="Group 39"/>
            <p:cNvGrpSpPr/>
            <p:nvPr/>
          </p:nvGrpSpPr>
          <p:grpSpPr>
            <a:xfrm>
              <a:off x="10203656" y="3300412"/>
              <a:ext cx="300038" cy="250032"/>
              <a:chOff x="10203656" y="3300412"/>
              <a:chExt cx="300038" cy="250032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0320338" y="3367088"/>
                <a:ext cx="6667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6675">
                    <a:moveTo>
                      <a:pt x="0" y="33338"/>
                    </a:moveTo>
                    <a:cubicBezTo>
                      <a:pt x="0" y="51749"/>
                      <a:pt x="14926" y="66675"/>
                      <a:pt x="33338" y="66675"/>
                    </a:cubicBezTo>
                    <a:cubicBezTo>
                      <a:pt x="51749" y="66675"/>
                      <a:pt x="66675" y="51749"/>
                      <a:pt x="66675" y="33338"/>
                    </a:cubicBezTo>
                    <a:cubicBezTo>
                      <a:pt x="66675" y="14926"/>
                      <a:pt x="51749" y="0"/>
                      <a:pt x="33338" y="0"/>
                    </a:cubicBezTo>
                    <a:cubicBezTo>
                      <a:pt x="14926" y="0"/>
                      <a:pt x="0" y="14926"/>
                      <a:pt x="0" y="33338"/>
                    </a:cubicBez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37" name="Freeform 37"/>
              <p:cNvSpPr/>
              <p:nvPr/>
            </p:nvSpPr>
            <p:spPr>
              <a:xfrm>
                <a:off x="10203656" y="3300412"/>
                <a:ext cx="300038" cy="199308"/>
              </a:xfrm>
              <a:custGeom>
                <a:avLst/>
                <a:gdLst/>
                <a:ahLst/>
                <a:cxnLst/>
                <a:rect l="l" t="t" r="r" b="b"/>
                <a:pathLst>
                  <a:path w="300038" h="199308">
                    <a:moveTo>
                      <a:pt x="135050" y="199308"/>
                    </a:moveTo>
                    <a:cubicBezTo>
                      <a:pt x="81644" y="194191"/>
                      <a:pt x="36638" y="161070"/>
                      <a:pt x="0" y="100012"/>
                    </a:cubicBezTo>
                    <a:cubicBezTo>
                      <a:pt x="40005" y="33338"/>
                      <a:pt x="90011" y="0"/>
                      <a:pt x="150019" y="0"/>
                    </a:cubicBezTo>
                    <a:cubicBezTo>
                      <a:pt x="210026" y="0"/>
                      <a:pt x="260032" y="33338"/>
                      <a:pt x="300038" y="100012"/>
                    </a:cubicBezTo>
                    <a:cubicBezTo>
                      <a:pt x="296535" y="105861"/>
                      <a:pt x="292849" y="111598"/>
                      <a:pt x="288986" y="117215"/>
                    </a:cubicBez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  <p:sp>
            <p:nvSpPr>
              <p:cNvPr id="38" name="Freeform 38"/>
              <p:cNvSpPr/>
              <p:nvPr/>
            </p:nvSpPr>
            <p:spPr>
              <a:xfrm>
                <a:off x="10403681" y="3483769"/>
                <a:ext cx="100012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100012" h="66675">
                    <a:moveTo>
                      <a:pt x="0" y="33338"/>
                    </a:moveTo>
                    <a:lnTo>
                      <a:pt x="33338" y="66675"/>
                    </a:lnTo>
                    <a:lnTo>
                      <a:pt x="100012" y="0"/>
                    </a:lnTo>
                  </a:path>
                </a:pathLst>
              </a:custGeom>
              <a:noFill/>
              <a:ln w="19050">
                <a:solidFill>
                  <a:srgbClr val="5F6E3E"/>
                </a:solidFill>
              </a:ln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10144760" y="3710940"/>
              <a:ext cx="1522095" cy="6756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550"/>
                </a:lnSpc>
              </a:pPr>
              <a:r>
                <a:rPr lang="zh-CN" sz="18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结果与过程</a:t>
              </a:r>
              <a:r>
                <a:rPr lang="zh-CN" sz="1800" b="1" dirty="0">
                  <a:solidFill>
                    <a:srgbClr val="2F241F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实时绑定</a:t>
              </a:r>
              <a:endParaRPr lang="zh-CN" sz="1800" b="1" dirty="0">
                <a:solidFill>
                  <a:srgbClr val="2F241F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41" name="Line 41"/>
            <p:cNvSpPr/>
            <p:nvPr/>
          </p:nvSpPr>
          <p:spPr>
            <a:xfrm>
              <a:off x="10153650" y="4686300"/>
              <a:ext cx="1276350" cy="9525"/>
            </a:xfrm>
            <a:custGeom>
              <a:avLst/>
              <a:gdLst/>
              <a:ahLst/>
              <a:cxnLst/>
              <a:rect l="l" t="t" r="r" b="b"/>
              <a:pathLst>
                <a:path w="1276350" h="9525">
                  <a:moveTo>
                    <a:pt x="0" y="0"/>
                  </a:moveTo>
                  <a:lnTo>
                    <a:pt x="127635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</p:grpSp>
      <p:grpSp>
        <p:nvGrpSpPr>
          <p:cNvPr id="46" name="Group 46"/>
          <p:cNvGrpSpPr/>
          <p:nvPr/>
        </p:nvGrpSpPr>
        <p:grpSpPr>
          <a:xfrm>
            <a:off x="514350" y="5829300"/>
            <a:ext cx="11163300" cy="400050"/>
            <a:chOff x="514350" y="5829300"/>
            <a:chExt cx="11163300" cy="400050"/>
          </a:xfrm>
        </p:grpSpPr>
        <p:sp>
          <p:nvSpPr>
            <p:cNvPr id="44" name="Rectangle 44"/>
            <p:cNvSpPr/>
            <p:nvPr/>
          </p:nvSpPr>
          <p:spPr>
            <a:xfrm>
              <a:off x="514350" y="5829300"/>
              <a:ext cx="11163300" cy="400050"/>
            </a:xfrm>
            <a:prstGeom prst="rect">
              <a:avLst/>
            </a:prstGeom>
            <a:solidFill>
              <a:srgbClr val="2F241F"/>
            </a:solidFill>
            <a:ln>
              <a:noFill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736854" y="5956935"/>
              <a:ext cx="5957570" cy="184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FFFAF2"/>
                  </a:solidFill>
                  <a:latin typeface="Consolas"/>
                  <a:ea typeface="Consolas"/>
                  <a:cs typeface="Consolas"/>
                </a:rPr>
                <a:t>●  hooks 5/5 ● Core hooks 58/58 ● Dashboard 33/33 ● KB review ALL PASS</a:t>
              </a:r>
              <a:endParaRPr lang="en-US" sz="1200" dirty="0">
                <a:solidFill>
                  <a:srgbClr val="FFFAF2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1130382" y="6461760"/>
            <a:ext cx="553364" cy="23469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rPr>
              <a:t>08 / 13</a:t>
            </a:r>
            <a:endParaRPr lang="en-US" sz="1200" dirty="0">
              <a:solidFill>
                <a:srgbClr val="8A7569"/>
              </a:solidFill>
              <a:latin typeface="Consolas"/>
              <a:ea typeface="Consolas"/>
              <a:cs typeface="Consolas"/>
            </a:endParaRPr>
          </a:p>
        </p:txBody>
      </p:sp>
      <p:pic>
        <p:nvPicPr>
          <p:cNvPr id="48" name="图片 47" descr="umap_L1_label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05" y="3138170"/>
            <a:ext cx="3117215" cy="215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enerated background · slide 09" descr="content-ivory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98348" y="384810"/>
            <a:ext cx="7338822" cy="1109027"/>
            <a:chOff x="498348" y="384810"/>
            <a:chExt cx="7338822" cy="1109027"/>
          </a:xfrm>
        </p:grpSpPr>
        <p:sp>
          <p:nvSpPr>
            <p:cNvPr id="3" name="TextBox 3"/>
            <p:cNvSpPr txBox="1"/>
            <p:nvPr/>
          </p:nvSpPr>
          <p:spPr>
            <a:xfrm>
              <a:off x="508254" y="384810"/>
              <a:ext cx="1625194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C74F3B"/>
                  </a:solidFill>
                  <a:latin typeface="Consolas"/>
                  <a:ea typeface="Consolas"/>
                  <a:cs typeface="Consolas"/>
                </a:rPr>
                <a:t>08 / MARKET WEDGE</a:t>
              </a:r>
              <a:endParaRPr lang="en-US" sz="1200" b="1" dirty="0">
                <a:solidFill>
                  <a:srgbClr val="C74F3B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98348" y="669608"/>
              <a:ext cx="7088886" cy="6160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150" b="1" dirty="0">
                  <a:solidFill>
                    <a:srgbClr val="2F241F"/>
                  </a:solidFill>
                  <a:latin typeface="Georgia" panose="02040502050405090303"/>
                  <a:ea typeface="宋体"/>
                  <a:cs typeface="Georgia" panose="02040502050405090303"/>
                </a:rPr>
                <a:t>从最痛、迁移成本最低的团队切入</a:t>
              </a:r>
              <a:endParaRPr lang="zh-CN" sz="3150" b="1" dirty="0">
                <a:solidFill>
                  <a:srgbClr val="2F241F"/>
                </a:solidFill>
                <a:latin typeface="Georgia" panose="02040502050405090303"/>
                <a:ea typeface="宋体"/>
                <a:cs typeface="Georgia" panose="02040502050405090303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2920" y="1147762"/>
              <a:ext cx="7334250" cy="346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初始市场是已有 单转</a:t>
              </a:r>
              <a:r>
                <a:rPr lang="zh-CN" sz="2250" dirty="0">
                  <a:solidFill>
                    <a:srgbClr val="604F47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基础、HPC 与脚本资产的分析团队。</a:t>
              </a:r>
              <a:endParaRPr lang="zh-CN" sz="2250" dirty="0">
                <a:solidFill>
                  <a:srgbClr val="604F47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95300" y="1908810"/>
            <a:ext cx="5294932" cy="3544824"/>
            <a:chOff x="495300" y="1908810"/>
            <a:chExt cx="5294932" cy="3544824"/>
          </a:xfrm>
        </p:grpSpPr>
        <p:sp>
          <p:nvSpPr>
            <p:cNvPr id="7" name="TextBox 7"/>
            <p:cNvSpPr txBox="1"/>
            <p:nvPr/>
          </p:nvSpPr>
          <p:spPr>
            <a:xfrm>
              <a:off x="508254" y="1908810"/>
              <a:ext cx="2091172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TWO-LAYER MARKET VIEW</a:t>
              </a:r>
              <a:endParaRPr lang="en-US" sz="1200" b="1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95300" y="2301240"/>
              <a:ext cx="2910779" cy="9334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4800" b="1" dirty="0">
                  <a:solidFill>
                    <a:srgbClr val="C74F3B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rPr>
                <a:t>$3.81B</a:t>
              </a:r>
              <a:endParaRPr lang="en-US" sz="4800" b="1" dirty="0">
                <a:solidFill>
                  <a:srgbClr val="C74F3B"/>
                </a:solidFill>
                <a:latin typeface="Georgia" panose="02040502050405090303"/>
                <a:ea typeface="Georgia" panose="02040502050405090303"/>
                <a:cs typeface="Georgia" panose="02040502050405090303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5206" y="3006090"/>
              <a:ext cx="3224129" cy="352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single-cell analysis · 2025</a:t>
              </a:r>
              <a:endParaRPr lang="en-US" sz="1800" b="1" dirty="0">
                <a:solidFill>
                  <a:srgbClr val="2F241F"/>
                </a:solidFill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  <p:sp>
          <p:nvSpPr>
            <p:cNvPr id="11" name="Line 11"/>
            <p:cNvSpPr/>
            <p:nvPr/>
          </p:nvSpPr>
          <p:spPr>
            <a:xfrm>
              <a:off x="514350" y="4248150"/>
              <a:ext cx="4057650" cy="9525"/>
            </a:xfrm>
            <a:custGeom>
              <a:avLst/>
              <a:gdLst/>
              <a:ahLst/>
              <a:cxnLst/>
              <a:rect l="l" t="t" r="r" b="b"/>
              <a:pathLst>
                <a:path w="4057650" h="9525">
                  <a:moveTo>
                    <a:pt x="0" y="0"/>
                  </a:moveTo>
                  <a:lnTo>
                    <a:pt x="4057650" y="0"/>
                  </a:lnTo>
                </a:path>
              </a:pathLst>
            </a:custGeom>
            <a:noFill/>
            <a:ln w="9525">
              <a:solidFill>
                <a:srgbClr val="DFCFC1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495300" y="4396740"/>
              <a:ext cx="2606101" cy="9334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4800" b="1" dirty="0">
                  <a:solidFill>
                    <a:srgbClr val="2F241F"/>
                  </a:solidFill>
                  <a:latin typeface="Georgia" panose="02040502050405090303"/>
                  <a:ea typeface="Georgia" panose="02040502050405090303"/>
                  <a:cs typeface="Georgia" panose="02040502050405090303"/>
                </a:rPr>
                <a:t>$454M</a:t>
              </a:r>
              <a:endParaRPr lang="en-US" sz="4800" b="1" dirty="0">
                <a:solidFill>
                  <a:srgbClr val="2F241F"/>
                </a:solidFill>
                <a:latin typeface="Georgia" panose="02040502050405090303"/>
                <a:ea typeface="Georgia" panose="02040502050405090303"/>
                <a:cs typeface="Georgia" panose="02040502050405090303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05206" y="5101590"/>
              <a:ext cx="5285026" cy="352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800" b="1" dirty="0">
                  <a:solidFill>
                    <a:srgbClr val="2F241F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bioinformatics software &amp; services · 2026</a:t>
              </a:r>
              <a:endParaRPr lang="en-US" sz="1800" b="1" dirty="0">
                <a:solidFill>
                  <a:srgbClr val="2F241F"/>
                </a:solidFill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076950" y="1908810"/>
            <a:ext cx="5638800" cy="3825240"/>
            <a:chOff x="6076950" y="1908810"/>
            <a:chExt cx="5638800" cy="3825240"/>
          </a:xfrm>
        </p:grpSpPr>
        <p:sp>
          <p:nvSpPr>
            <p:cNvPr id="16" name="TextBox 16"/>
            <p:cNvSpPr txBox="1"/>
            <p:nvPr/>
          </p:nvSpPr>
          <p:spPr>
            <a:xfrm>
              <a:off x="6851904" y="1908810"/>
              <a:ext cx="1983638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BEACHHEAD → EXPANSION</a:t>
              </a:r>
              <a:endParaRPr lang="en-US" sz="1200" b="1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  <p:sp>
          <p:nvSpPr>
            <p:cNvPr id="17" name="Polygon 17"/>
            <p:cNvSpPr/>
            <p:nvPr/>
          </p:nvSpPr>
          <p:spPr>
            <a:xfrm>
              <a:off x="7734300" y="2247900"/>
              <a:ext cx="2324100" cy="1028700"/>
            </a:xfrm>
            <a:custGeom>
              <a:avLst/>
              <a:gdLst/>
              <a:ahLst/>
              <a:cxnLst/>
              <a:rect l="l" t="t" r="r" b="b"/>
              <a:pathLst>
                <a:path w="2324100" h="1028700">
                  <a:moveTo>
                    <a:pt x="1162050" y="0"/>
                  </a:moveTo>
                  <a:lnTo>
                    <a:pt x="2324100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2F241F"/>
            </a:solidFill>
            <a:ln>
              <a:noFill/>
            </a:ln>
          </p:spPr>
        </p:sp>
        <p:grpSp>
          <p:nvGrpSpPr>
            <p:cNvPr id="22" name="Group 22"/>
            <p:cNvGrpSpPr/>
            <p:nvPr/>
          </p:nvGrpSpPr>
          <p:grpSpPr>
            <a:xfrm>
              <a:off x="8753475" y="2581275"/>
              <a:ext cx="285751" cy="269875"/>
              <a:chOff x="8753475" y="2581275"/>
              <a:chExt cx="285751" cy="26987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8753475" y="2644775"/>
                <a:ext cx="285751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85751" h="206375">
                    <a:moveTo>
                      <a:pt x="0" y="31750"/>
                    </a:moveTo>
                    <a:cubicBezTo>
                      <a:pt x="0" y="14215"/>
                      <a:pt x="14215" y="0"/>
                      <a:pt x="31750" y="0"/>
                    </a:cubicBezTo>
                    <a:lnTo>
                      <a:pt x="254001" y="0"/>
                    </a:lnTo>
                    <a:cubicBezTo>
                      <a:pt x="271536" y="0"/>
                      <a:pt x="285751" y="14215"/>
                      <a:pt x="285751" y="31750"/>
                    </a:cubicBezTo>
                    <a:lnTo>
                      <a:pt x="285751" y="174625"/>
                    </a:lnTo>
                    <a:cubicBezTo>
                      <a:pt x="285751" y="192160"/>
                      <a:pt x="271536" y="206375"/>
                      <a:pt x="254001" y="206375"/>
                    </a:cubicBezTo>
                    <a:lnTo>
                      <a:pt x="31750" y="206375"/>
                    </a:lnTo>
                    <a:cubicBezTo>
                      <a:pt x="14215" y="206375"/>
                      <a:pt x="0" y="192160"/>
                      <a:pt x="0" y="174625"/>
                    </a:cubicBezTo>
                    <a:lnTo>
                      <a:pt x="0" y="31750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19" name="Freeform 19"/>
              <p:cNvSpPr/>
              <p:nvPr/>
            </p:nvSpPr>
            <p:spPr>
              <a:xfrm>
                <a:off x="8832850" y="2581275"/>
                <a:ext cx="1270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63500">
                    <a:moveTo>
                      <a:pt x="0" y="63500"/>
                    </a:moveTo>
                    <a:lnTo>
                      <a:pt x="0" y="31750"/>
                    </a:lnTo>
                    <a:cubicBezTo>
                      <a:pt x="0" y="14215"/>
                      <a:pt x="14215" y="0"/>
                      <a:pt x="31750" y="0"/>
                    </a:cubicBezTo>
                    <a:lnTo>
                      <a:pt x="95250" y="0"/>
                    </a:lnTo>
                    <a:cubicBezTo>
                      <a:pt x="112785" y="0"/>
                      <a:pt x="127000" y="14215"/>
                      <a:pt x="127000" y="31750"/>
                    </a:cubicBezTo>
                    <a:lnTo>
                      <a:pt x="127000" y="63500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20" name="Freeform 20"/>
              <p:cNvSpPr/>
              <p:nvPr/>
            </p:nvSpPr>
            <p:spPr>
              <a:xfrm>
                <a:off x="8896350" y="27241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159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21" name="Freeform 21"/>
              <p:cNvSpPr/>
              <p:nvPr/>
            </p:nvSpPr>
            <p:spPr>
              <a:xfrm>
                <a:off x="8753475" y="2740025"/>
                <a:ext cx="285751" cy="45285"/>
              </a:xfrm>
              <a:custGeom>
                <a:avLst/>
                <a:gdLst/>
                <a:ahLst/>
                <a:cxnLst/>
                <a:rect l="l" t="t" r="r" b="b"/>
                <a:pathLst>
                  <a:path w="285751" h="45285">
                    <a:moveTo>
                      <a:pt x="0" y="0"/>
                    </a:moveTo>
                    <a:cubicBezTo>
                      <a:pt x="89868" y="45285"/>
                      <a:pt x="195883" y="45285"/>
                      <a:pt x="285751" y="0"/>
                    </a:cubicBez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8376422" y="2948940"/>
              <a:ext cx="1039856" cy="3520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FAF2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BIOTECH</a:t>
              </a:r>
              <a:endParaRPr lang="en-US" sz="1800" b="1" dirty="0">
                <a:solidFill>
                  <a:srgbClr val="FFFAF2"/>
                </a:solidFill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  <p:sp>
          <p:nvSpPr>
            <p:cNvPr id="24" name="Polygon 24"/>
            <p:cNvSpPr/>
            <p:nvPr/>
          </p:nvSpPr>
          <p:spPr>
            <a:xfrm>
              <a:off x="6819900" y="3429000"/>
              <a:ext cx="4152900" cy="1009650"/>
            </a:xfrm>
            <a:custGeom>
              <a:avLst/>
              <a:gdLst/>
              <a:ahLst/>
              <a:cxnLst/>
              <a:rect l="l" t="t" r="r" b="b"/>
              <a:pathLst>
                <a:path w="4152900" h="1009650">
                  <a:moveTo>
                    <a:pt x="914400" y="0"/>
                  </a:moveTo>
                  <a:lnTo>
                    <a:pt x="3238500" y="0"/>
                  </a:lnTo>
                  <a:lnTo>
                    <a:pt x="4152900" y="1009650"/>
                  </a:lnTo>
                  <a:lnTo>
                    <a:pt x="0" y="1009650"/>
                  </a:lnTo>
                  <a:close/>
                </a:path>
              </a:pathLst>
            </a:custGeom>
            <a:solidFill>
              <a:srgbClr val="5F6E3E"/>
            </a:solidFill>
            <a:ln>
              <a:noFill/>
            </a:ln>
          </p:spPr>
        </p:sp>
        <p:grpSp>
          <p:nvGrpSpPr>
            <p:cNvPr id="30" name="Group 30"/>
            <p:cNvGrpSpPr/>
            <p:nvPr/>
          </p:nvGrpSpPr>
          <p:grpSpPr>
            <a:xfrm>
              <a:off x="7477125" y="3743325"/>
              <a:ext cx="285751" cy="285751"/>
              <a:chOff x="7477125" y="3743325"/>
              <a:chExt cx="285751" cy="28575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7477125" y="3743325"/>
                <a:ext cx="285751" cy="285751"/>
              </a:xfrm>
              <a:custGeom>
                <a:avLst/>
                <a:gdLst/>
                <a:ahLst/>
                <a:cxnLst/>
                <a:rect l="l" t="t" r="r" b="b"/>
                <a:pathLst>
                  <a:path w="285751" h="285751">
                    <a:moveTo>
                      <a:pt x="79375" y="95250"/>
                    </a:moveTo>
                    <a:lnTo>
                      <a:pt x="158750" y="174625"/>
                    </a:lnTo>
                    <a:lnTo>
                      <a:pt x="158750" y="285751"/>
                    </a:lnTo>
                    <a:lnTo>
                      <a:pt x="79375" y="285751"/>
                    </a:lnTo>
                    <a:lnTo>
                      <a:pt x="79375" y="222250"/>
                    </a:lnTo>
                    <a:moveTo>
                      <a:pt x="79375" y="285751"/>
                    </a:moveTo>
                    <a:lnTo>
                      <a:pt x="0" y="285751"/>
                    </a:lnTo>
                    <a:lnTo>
                      <a:pt x="0" y="174625"/>
                    </a:lnTo>
                    <a:lnTo>
                      <a:pt x="79375" y="95250"/>
                    </a:lnTo>
                    <a:moveTo>
                      <a:pt x="95250" y="111125"/>
                    </a:moveTo>
                    <a:lnTo>
                      <a:pt x="95250" y="15875"/>
                    </a:lnTo>
                    <a:cubicBezTo>
                      <a:pt x="95250" y="7107"/>
                      <a:pt x="102358" y="0"/>
                      <a:pt x="111125" y="0"/>
                    </a:cubicBezTo>
                    <a:lnTo>
                      <a:pt x="269876" y="0"/>
                    </a:lnTo>
                    <a:cubicBezTo>
                      <a:pt x="278643" y="0"/>
                      <a:pt x="285751" y="7107"/>
                      <a:pt x="285751" y="15875"/>
                    </a:cubicBezTo>
                    <a:lnTo>
                      <a:pt x="285751" y="285751"/>
                    </a:lnTo>
                    <a:lnTo>
                      <a:pt x="158750" y="285751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26" name="Freeform 26"/>
              <p:cNvSpPr/>
              <p:nvPr/>
            </p:nvSpPr>
            <p:spPr>
              <a:xfrm>
                <a:off x="7635875" y="3806825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159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27" name="Freeform 27"/>
              <p:cNvSpPr/>
              <p:nvPr/>
            </p:nvSpPr>
            <p:spPr>
              <a:xfrm>
                <a:off x="7699376" y="3806825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159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28" name="Freeform 28"/>
              <p:cNvSpPr/>
              <p:nvPr/>
            </p:nvSpPr>
            <p:spPr>
              <a:xfrm>
                <a:off x="7699376" y="3870325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159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29" name="Freeform 29"/>
              <p:cNvSpPr/>
              <p:nvPr/>
            </p:nvSpPr>
            <p:spPr>
              <a:xfrm>
                <a:off x="7699376" y="3933825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159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7807643" y="3811905"/>
              <a:ext cx="2177415" cy="2457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AF2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CORE FACILITY / CRO</a:t>
              </a:r>
              <a:endParaRPr lang="en-US" sz="1600" b="1" dirty="0">
                <a:solidFill>
                  <a:srgbClr val="FFFAF2"/>
                </a:solidFill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  <p:sp>
          <p:nvSpPr>
            <p:cNvPr id="32" name="Polygon 32"/>
            <p:cNvSpPr/>
            <p:nvPr/>
          </p:nvSpPr>
          <p:spPr>
            <a:xfrm>
              <a:off x="6076950" y="4591050"/>
              <a:ext cx="5638800" cy="1143000"/>
            </a:xfrm>
            <a:custGeom>
              <a:avLst/>
              <a:gdLst/>
              <a:ahLst/>
              <a:cxnLst/>
              <a:rect l="l" t="t" r="r" b="b"/>
              <a:pathLst>
                <a:path w="5638800" h="1143000">
                  <a:moveTo>
                    <a:pt x="742950" y="0"/>
                  </a:moveTo>
                  <a:lnTo>
                    <a:pt x="4895850" y="0"/>
                  </a:lnTo>
                  <a:lnTo>
                    <a:pt x="5638800" y="114300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C74F3B"/>
            </a:solidFill>
            <a:ln>
              <a:noFill/>
            </a:ln>
          </p:spPr>
        </p:sp>
        <p:grpSp>
          <p:nvGrpSpPr>
            <p:cNvPr id="39" name="Group 39"/>
            <p:cNvGrpSpPr/>
            <p:nvPr/>
          </p:nvGrpSpPr>
          <p:grpSpPr>
            <a:xfrm>
              <a:off x="6624637" y="5005387"/>
              <a:ext cx="314325" cy="314324"/>
              <a:chOff x="6624637" y="5005387"/>
              <a:chExt cx="314325" cy="314324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6746875" y="5145087"/>
                <a:ext cx="698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69850">
                    <a:moveTo>
                      <a:pt x="0" y="34925"/>
                    </a:moveTo>
                    <a:cubicBezTo>
                      <a:pt x="0" y="54213"/>
                      <a:pt x="15636" y="69850"/>
                      <a:pt x="34925" y="69850"/>
                    </a:cubicBezTo>
                    <a:cubicBezTo>
                      <a:pt x="54213" y="69850"/>
                      <a:pt x="69850" y="54213"/>
                      <a:pt x="69850" y="34925"/>
                    </a:cubicBezTo>
                    <a:cubicBezTo>
                      <a:pt x="69850" y="15636"/>
                      <a:pt x="54213" y="0"/>
                      <a:pt x="34925" y="0"/>
                    </a:cubicBezTo>
                    <a:cubicBezTo>
                      <a:pt x="15636" y="0"/>
                      <a:pt x="0" y="15636"/>
                      <a:pt x="0" y="34925"/>
                    </a:cubicBez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34" name="Freeform 34"/>
              <p:cNvSpPr/>
              <p:nvPr/>
            </p:nvSpPr>
            <p:spPr>
              <a:xfrm>
                <a:off x="6711950" y="5267324"/>
                <a:ext cx="139700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139700" h="52387">
                    <a:moveTo>
                      <a:pt x="0" y="52387"/>
                    </a:moveTo>
                    <a:lnTo>
                      <a:pt x="0" y="34925"/>
                    </a:lnTo>
                    <a:cubicBezTo>
                      <a:pt x="0" y="15636"/>
                      <a:pt x="15636" y="0"/>
                      <a:pt x="34925" y="0"/>
                    </a:cubicBezTo>
                    <a:lnTo>
                      <a:pt x="104775" y="0"/>
                    </a:lnTo>
                    <a:cubicBezTo>
                      <a:pt x="124063" y="0"/>
                      <a:pt x="139700" y="15636"/>
                      <a:pt x="139700" y="34925"/>
                    </a:cubicBezTo>
                    <a:lnTo>
                      <a:pt x="139700" y="52387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35" name="Freeform 35"/>
              <p:cNvSpPr/>
              <p:nvPr/>
            </p:nvSpPr>
            <p:spPr>
              <a:xfrm>
                <a:off x="6834187" y="5005387"/>
                <a:ext cx="698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69850">
                    <a:moveTo>
                      <a:pt x="0" y="34925"/>
                    </a:moveTo>
                    <a:cubicBezTo>
                      <a:pt x="0" y="54213"/>
                      <a:pt x="15636" y="69850"/>
                      <a:pt x="34925" y="69850"/>
                    </a:cubicBezTo>
                    <a:cubicBezTo>
                      <a:pt x="54213" y="69850"/>
                      <a:pt x="69850" y="54213"/>
                      <a:pt x="69850" y="34925"/>
                    </a:cubicBezTo>
                    <a:cubicBezTo>
                      <a:pt x="69850" y="15636"/>
                      <a:pt x="54213" y="0"/>
                      <a:pt x="34925" y="0"/>
                    </a:cubicBezTo>
                    <a:cubicBezTo>
                      <a:pt x="15636" y="0"/>
                      <a:pt x="0" y="15636"/>
                      <a:pt x="0" y="34925"/>
                    </a:cubicBez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36" name="Freeform 36"/>
              <p:cNvSpPr/>
              <p:nvPr/>
            </p:nvSpPr>
            <p:spPr>
              <a:xfrm>
                <a:off x="6869112" y="5127625"/>
                <a:ext cx="69850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52387">
                    <a:moveTo>
                      <a:pt x="0" y="0"/>
                    </a:moveTo>
                    <a:lnTo>
                      <a:pt x="34925" y="0"/>
                    </a:lnTo>
                    <a:cubicBezTo>
                      <a:pt x="54213" y="0"/>
                      <a:pt x="69850" y="15636"/>
                      <a:pt x="69850" y="34925"/>
                    </a:cubicBezTo>
                    <a:lnTo>
                      <a:pt x="69850" y="52387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37" name="Freeform 37"/>
              <p:cNvSpPr/>
              <p:nvPr/>
            </p:nvSpPr>
            <p:spPr>
              <a:xfrm>
                <a:off x="6659562" y="5005387"/>
                <a:ext cx="698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69850">
                    <a:moveTo>
                      <a:pt x="0" y="34925"/>
                    </a:moveTo>
                    <a:cubicBezTo>
                      <a:pt x="0" y="54213"/>
                      <a:pt x="15636" y="69850"/>
                      <a:pt x="34925" y="69850"/>
                    </a:cubicBezTo>
                    <a:cubicBezTo>
                      <a:pt x="54213" y="69850"/>
                      <a:pt x="69850" y="54213"/>
                      <a:pt x="69850" y="34925"/>
                    </a:cubicBezTo>
                    <a:cubicBezTo>
                      <a:pt x="69850" y="15636"/>
                      <a:pt x="54213" y="0"/>
                      <a:pt x="34925" y="0"/>
                    </a:cubicBezTo>
                    <a:cubicBezTo>
                      <a:pt x="15636" y="0"/>
                      <a:pt x="0" y="15636"/>
                      <a:pt x="0" y="34925"/>
                    </a:cubicBez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  <p:sp>
            <p:nvSpPr>
              <p:cNvPr id="38" name="Freeform 38"/>
              <p:cNvSpPr/>
              <p:nvPr/>
            </p:nvSpPr>
            <p:spPr>
              <a:xfrm>
                <a:off x="6624637" y="5127625"/>
                <a:ext cx="69850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52387">
                    <a:moveTo>
                      <a:pt x="0" y="52387"/>
                    </a:moveTo>
                    <a:lnTo>
                      <a:pt x="0" y="34925"/>
                    </a:lnTo>
                    <a:cubicBezTo>
                      <a:pt x="0" y="15636"/>
                      <a:pt x="15636" y="0"/>
                      <a:pt x="34925" y="0"/>
                    </a:cubicBezTo>
                    <a:lnTo>
                      <a:pt x="69850" y="0"/>
                    </a:lnTo>
                  </a:path>
                </a:pathLst>
              </a:custGeom>
              <a:noFill/>
              <a:ln w="19050">
                <a:solidFill>
                  <a:srgbClr val="FFFAF2"/>
                </a:solidFill>
              </a:ln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7035800" y="4993005"/>
              <a:ext cx="3721100" cy="3073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000" b="1" dirty="0">
                  <a:solidFill>
                    <a:srgbClr val="FFFAF2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SEURAT / SCANPY + HPC 团队</a:t>
              </a:r>
              <a:endParaRPr lang="zh-CN" sz="2000" b="1" dirty="0">
                <a:solidFill>
                  <a:srgbClr val="FFFAF2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226598" y="5397818"/>
              <a:ext cx="3339503" cy="2640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dirty="0">
                  <a:solidFill>
                    <a:srgbClr val="FFFAF2"/>
                  </a:solidFill>
                  <a:latin typeface="Arial" panose="020B0604020202090204"/>
                  <a:ea typeface="微软雅黑"/>
                  <a:cs typeface="Arial" panose="020B0604020202090204"/>
                </a:rPr>
                <a:t>最强痛点 · 最低迁移成本 · 最短验证闭环</a:t>
              </a:r>
              <a:endParaRPr lang="zh-CN" sz="1350" dirty="0">
                <a:solidFill>
                  <a:srgbClr val="FFFAF2"/>
                </a:solidFill>
                <a:latin typeface="Arial" panose="020B0604020202090204"/>
                <a:ea typeface="微软雅黑"/>
                <a:cs typeface="Arial" panose="020B0604020202090204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429250" y="5981700"/>
            <a:ext cx="6368361" cy="361950"/>
            <a:chOff x="5429250" y="5981700"/>
            <a:chExt cx="6368361" cy="361950"/>
          </a:xfrm>
        </p:grpSpPr>
        <p:sp>
          <p:nvSpPr>
            <p:cNvPr id="43" name="Rectangle 43"/>
            <p:cNvSpPr/>
            <p:nvPr/>
          </p:nvSpPr>
          <p:spPr>
            <a:xfrm>
              <a:off x="5429250" y="5981700"/>
              <a:ext cx="6248400" cy="361950"/>
            </a:xfrm>
            <a:prstGeom prst="rect">
              <a:avLst/>
            </a:prstGeom>
            <a:solidFill>
              <a:srgbClr val="F3E6D8"/>
            </a:solidFill>
            <a:ln>
              <a:noFill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5613654" y="6090285"/>
              <a:ext cx="6183957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2F241F"/>
                  </a:solidFill>
                  <a:latin typeface="Consolas"/>
                  <a:ea typeface="Consolas"/>
                  <a:cs typeface="Consolas"/>
                </a:rPr>
                <a:t>VERIFY: first reviewable result · rework · traceability · analyst concurrency</a:t>
              </a:r>
              <a:endParaRPr lang="en-US" sz="1200" dirty="0">
                <a:solidFill>
                  <a:srgbClr val="2F241F"/>
                </a:solidFill>
                <a:latin typeface="Consolas"/>
                <a:ea typeface="Consolas"/>
                <a:cs typeface="Consolas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508254" y="6461760"/>
            <a:ext cx="11175492" cy="234696"/>
            <a:chOff x="508254" y="6461760"/>
            <a:chExt cx="11175492" cy="234696"/>
          </a:xfrm>
        </p:grpSpPr>
        <p:sp>
          <p:nvSpPr>
            <p:cNvPr id="46" name="TextBox 46"/>
            <p:cNvSpPr txBox="1"/>
            <p:nvPr/>
          </p:nvSpPr>
          <p:spPr>
            <a:xfrm>
              <a:off x="508254" y="6461760"/>
              <a:ext cx="7788129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8A7569"/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Sources: MarketsandMarkets · Research and Markets · third-party estimates, not validated TAM</a:t>
              </a:r>
              <a:endParaRPr lang="en-US" sz="1200" dirty="0">
                <a:solidFill>
                  <a:srgbClr val="8A7569"/>
                </a:solidFill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1130382" y="6461760"/>
              <a:ext cx="553364" cy="2346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7569"/>
                  </a:solidFill>
                  <a:latin typeface="Consolas"/>
                  <a:ea typeface="Consolas"/>
                  <a:cs typeface="Consolas"/>
                </a:rPr>
                <a:t>09 / 13</a:t>
              </a:r>
              <a:endParaRPr lang="en-US" sz="1200" dirty="0">
                <a:solidFill>
                  <a:srgbClr val="8A7569"/>
                </a:solidFill>
                <a:latin typeface="Consolas"/>
                <a:ea typeface="Consolas"/>
                <a:cs typeface="Consola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10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11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12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13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14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15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16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17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18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19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2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20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21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22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23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24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25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26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27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28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29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3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30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31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32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33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34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35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36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37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38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39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4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40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41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42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43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44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45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46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47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48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49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5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50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51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52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53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54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55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56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57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58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59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6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60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61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62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63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64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65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66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67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68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69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7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70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71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72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73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74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75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76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77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78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79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8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ags/tag80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81.xml><?xml version="1.0" encoding="utf-8"?>
<p:tagLst xmlns:p="http://schemas.openxmlformats.org/presentationml/2006/main">
  <p:tag name="KSO_WM_DIAGRAM_VIRTUALLY_FRAME" val="{&quot;height&quot;:244.5,&quot;left&quot;:40.5,&quot;top&quot;:153,&quot;width&quot;:879}"/>
</p:tagLst>
</file>

<file path=ppt/tags/tag9.xml><?xml version="1.0" encoding="utf-8"?>
<p:tagLst xmlns:p="http://schemas.openxmlformats.org/presentationml/2006/main">
  <p:tag name="KSO_WM_DIAGRAM_VIRTUALLY_FRAME" val="{&quot;height&quot;:210.4,&quot;left&quot;:39,&quot;top&quot;:158.6,&quot;width&quot;:86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4075</Words>
  <Application>WPS 文字</Application>
  <PresentationFormat>On-screen Show (16:9)</PresentationFormat>
  <Paragraphs>472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Arial</vt:lpstr>
      <vt:lpstr>Consolas</vt:lpstr>
      <vt:lpstr>Thonburi</vt:lpstr>
      <vt:lpstr>Georgia</vt:lpstr>
      <vt:lpstr>宋体</vt:lpstr>
      <vt:lpstr>微软雅黑</vt:lpstr>
      <vt:lpstr>汉仪书宋二KW</vt:lpstr>
      <vt:lpstr>汉仪旗黑</vt:lpstr>
      <vt:lpstr>微软雅黑</vt:lpstr>
      <vt:lpstr>宋体</vt:lpstr>
      <vt:lpstr>Arial Unicode MS</vt:lpstr>
      <vt:lpstr>Calibri</vt:lpstr>
      <vt:lpstr>Helvetica Neue</vt:lpstr>
      <vt:lpstr>Consolas</vt:lpstr>
      <vt:lpstr>Georgia</vt:lpstr>
      <vt:lpstr>微软雅黑</vt:lpstr>
      <vt:lpstr>苹方-简</vt:lpstr>
      <vt:lpstr>儷宋 Pro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名字没得取</cp:lastModifiedBy>
  <cp:revision>8</cp:revision>
  <dcterms:created xsi:type="dcterms:W3CDTF">2026-07-05T15:40:00Z</dcterms:created>
  <dcterms:modified xsi:type="dcterms:W3CDTF">2026-07-05T15:40:00Z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2052-12.1.25201.25201</vt:lpwstr>
  </property>
  <property fmtid="{D5CDD505-2E9C-101B-9397-08002B2CF9AE}" pid="3" name="ICV">
    <vt:lpwstr>2F9D1CC5EF2D6E379CD3486AFF38A711_42</vt:lpwstr>
  </property>
</Properties>
</file>